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73" r:id="rId4"/>
  </p:sldMasterIdLst>
  <p:notesMasterIdLst>
    <p:notesMasterId r:id="rId12"/>
  </p:notesMasterIdLst>
  <p:sldIdLst>
    <p:sldId id="257" r:id="rId5"/>
    <p:sldId id="261" r:id="rId6"/>
    <p:sldId id="265" r:id="rId7"/>
    <p:sldId id="266" r:id="rId8"/>
    <p:sldId id="268" r:id="rId9"/>
    <p:sldId id="269" r:id="rId10"/>
    <p:sldId id="27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4529"/>
    <a:srgbClr val="2B3922"/>
    <a:srgbClr val="2E3722"/>
    <a:srgbClr val="FCF7F1"/>
    <a:srgbClr val="B8D233"/>
    <a:srgbClr val="5CC6D6"/>
    <a:srgbClr val="F8D22F"/>
    <a:srgbClr val="F03F2B"/>
    <a:srgbClr val="3488A0"/>
    <a:srgbClr val="5790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19" autoAdjust="0"/>
  </p:normalViewPr>
  <p:slideViewPr>
    <p:cSldViewPr snapToGrid="0">
      <p:cViewPr varScale="1">
        <p:scale>
          <a:sx n="80" d="100"/>
          <a:sy n="80" d="100"/>
        </p:scale>
        <p:origin x="60"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4CE381-C920-4836-BF05-6454E27549A4}" type="datetimeFigureOut">
              <a:rPr lang="en-GB" smtClean="0"/>
              <a:t>29/05/2020</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F3B4B4-67EC-45AC-88E5-7F6CBDF9A880}" type="slidenum">
              <a:rPr lang="en-GB" smtClean="0"/>
              <a:t>‹#›</a:t>
            </a:fld>
            <a:endParaRPr lang="en-GB" dirty="0"/>
          </a:p>
        </p:txBody>
      </p:sp>
    </p:spTree>
    <p:extLst>
      <p:ext uri="{BB962C8B-B14F-4D97-AF65-F5344CB8AC3E}">
        <p14:creationId xmlns:p14="http://schemas.microsoft.com/office/powerpoint/2010/main" val="32744079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91B74468-A9C0-476B-9FA0-4D234D270004}" type="datetime1">
              <a:rPr lang="en-US" smtClean="0"/>
              <a:t>5/29/2020</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r>
              <a:rPr lang="en-GB" dirty="0"/>
              <a:t>Don't forget to take photographs and put them on tapestry.</a:t>
            </a:r>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4147770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14123D-2478-4AE5-9695-C776EB01374A}" type="datetime1">
              <a:rPr lang="en-US" smtClean="0"/>
              <a:t>5/29/2020</a:t>
            </a:fld>
            <a:endParaRPr lang="en-US" dirty="0"/>
          </a:p>
        </p:txBody>
      </p:sp>
      <p:sp>
        <p:nvSpPr>
          <p:cNvPr id="5" name="Footer Placeholder 4"/>
          <p:cNvSpPr>
            <a:spLocks noGrp="1"/>
          </p:cNvSpPr>
          <p:nvPr>
            <p:ph type="ftr" sz="quarter" idx="11"/>
          </p:nvPr>
        </p:nvSpPr>
        <p:spPr/>
        <p:txBody>
          <a:bodyPr/>
          <a:lstStyle/>
          <a:p>
            <a:r>
              <a:rPr lang="en-GB" dirty="0"/>
              <a:t>Don't forget to take photographs and put them on tapestry.</a:t>
            </a:r>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15370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AD776081-7248-4554-BA23-91B2FD3BEC14}" type="datetime1">
              <a:rPr lang="en-US" smtClean="0"/>
              <a:t>5/29/2020</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r>
              <a:rPr lang="en-GB" dirty="0"/>
              <a:t>Don't forget to take photographs and put them on tapestry.</a:t>
            </a:r>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60607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902940A-52BC-4D5C-B5ED-0E5B38E00FF5}" type="datetime1">
              <a:rPr lang="en-US" smtClean="0"/>
              <a:t>5/29/2020</a:t>
            </a:fld>
            <a:endParaRPr lang="en-US" dirty="0"/>
          </a:p>
        </p:txBody>
      </p:sp>
      <p:sp>
        <p:nvSpPr>
          <p:cNvPr id="6" name="Footer Placeholder 5"/>
          <p:cNvSpPr>
            <a:spLocks noGrp="1"/>
          </p:cNvSpPr>
          <p:nvPr>
            <p:ph type="ftr" sz="quarter" idx="11"/>
          </p:nvPr>
        </p:nvSpPr>
        <p:spPr/>
        <p:txBody>
          <a:bodyPr/>
          <a:lstStyle/>
          <a:p>
            <a:r>
              <a:rPr lang="en-GB" dirty="0"/>
              <a:t>Don't forget to take photographs and put them on tapestry.</a:t>
            </a:r>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74467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6F75257-5FF0-4D02-B254-136E128DA617}" type="datetime1">
              <a:rPr lang="en-US" smtClean="0"/>
              <a:t>5/29/2020</a:t>
            </a:fld>
            <a:endParaRPr lang="en-US" dirty="0"/>
          </a:p>
        </p:txBody>
      </p:sp>
      <p:sp>
        <p:nvSpPr>
          <p:cNvPr id="8" name="Footer Placeholder 7"/>
          <p:cNvSpPr>
            <a:spLocks noGrp="1"/>
          </p:cNvSpPr>
          <p:nvPr>
            <p:ph type="ftr" sz="quarter" idx="11"/>
          </p:nvPr>
        </p:nvSpPr>
        <p:spPr/>
        <p:txBody>
          <a:bodyPr/>
          <a:lstStyle/>
          <a:p>
            <a:r>
              <a:rPr lang="en-GB" dirty="0"/>
              <a:t>Don't forget to take photographs and put them on tapestry.</a:t>
            </a:r>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92996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B9F99A8-9192-47F2-8DA4-C7BA8B18DC7F}" type="datetime1">
              <a:rPr lang="en-US" smtClean="0"/>
              <a:t>5/29/2020</a:t>
            </a:fld>
            <a:endParaRPr lang="en-US" dirty="0"/>
          </a:p>
        </p:txBody>
      </p:sp>
      <p:sp>
        <p:nvSpPr>
          <p:cNvPr id="4" name="Footer Placeholder 3"/>
          <p:cNvSpPr>
            <a:spLocks noGrp="1"/>
          </p:cNvSpPr>
          <p:nvPr>
            <p:ph type="ftr" sz="quarter" idx="11"/>
          </p:nvPr>
        </p:nvSpPr>
        <p:spPr/>
        <p:txBody>
          <a:bodyPr/>
          <a:lstStyle/>
          <a:p>
            <a:r>
              <a:rPr lang="en-GB" dirty="0"/>
              <a:t>Don't forget to take photographs and put them on tapestry.</a:t>
            </a:r>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66741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B21CF9-CE24-41DE-82C9-6D68E019550A}" type="datetime1">
              <a:rPr lang="en-US" smtClean="0"/>
              <a:t>5/29/2020</a:t>
            </a:fld>
            <a:endParaRPr lang="en-US" dirty="0"/>
          </a:p>
        </p:txBody>
      </p:sp>
      <p:sp>
        <p:nvSpPr>
          <p:cNvPr id="3" name="Footer Placeholder 2"/>
          <p:cNvSpPr>
            <a:spLocks noGrp="1"/>
          </p:cNvSpPr>
          <p:nvPr>
            <p:ph type="ftr" sz="quarter" idx="11"/>
          </p:nvPr>
        </p:nvSpPr>
        <p:spPr/>
        <p:txBody>
          <a:bodyPr/>
          <a:lstStyle/>
          <a:p>
            <a:r>
              <a:rPr lang="en-GB" dirty="0"/>
              <a:t>Don't forget to take photographs and put them on tapestry.</a:t>
            </a:r>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90724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000C71E2-1F83-43DE-9BFE-9E2E4C9E7A5E}" type="datetime1">
              <a:rPr lang="en-US" smtClean="0"/>
              <a:t>5/29/2020</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r>
              <a:rPr lang="en-GB" dirty="0"/>
              <a:t>Don't forget to take photographs and put them on tapestry.</a:t>
            </a:r>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48860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BCBAD54E-1845-4A03-B104-B6F5E7F5E5CE}" type="datetime1">
              <a:rPr lang="en-US" smtClean="0"/>
              <a:t>5/29/2020</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r>
              <a:rPr lang="en-GB" dirty="0"/>
              <a:t>Don't forget to take photographs and put them on tapestry.</a:t>
            </a:r>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7822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1BBBD41A-B092-4975-A532-38B65045B380}" type="datetime1">
              <a:rPr lang="en-US" smtClean="0"/>
              <a:t>5/29/2020</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r>
              <a:rPr lang="en-GB" dirty="0"/>
              <a:t>Don't forget to take photographs and put them on tapestry.</a:t>
            </a:r>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8115776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65" r:id="rId5"/>
    <p:sldLayoutId id="2147483671" r:id="rId6"/>
    <p:sldLayoutId id="2147483672" r:id="rId7"/>
    <p:sldLayoutId id="2147483662" r:id="rId8"/>
    <p:sldLayoutId id="2147483663" r:id="rId9"/>
  </p:sldLayoutIdLst>
  <p:hf sldNum="0" hd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crickweb.co.uk/"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bstract image">
            <a:extLst>
              <a:ext uri="{FF2B5EF4-FFF2-40B4-BE49-F238E27FC236}">
                <a16:creationId xmlns:a16="http://schemas.microsoft.com/office/drawing/2014/main" id="{8045422F-7258-40AC-BD2E-2469AA448922}"/>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82" name="Rectangle 81">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5067"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84" name="Rectangle 83">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61010" y="1975104"/>
            <a:ext cx="5120640" cy="2907792"/>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6033793" y="2355458"/>
            <a:ext cx="4775075" cy="1630907"/>
          </a:xfrm>
        </p:spPr>
        <p:txBody>
          <a:bodyPr>
            <a:normAutofit/>
          </a:bodyPr>
          <a:lstStyle/>
          <a:p>
            <a:r>
              <a:rPr lang="en-US" sz="4400" dirty="0">
                <a:solidFill>
                  <a:schemeClr val="tx1"/>
                </a:solidFill>
                <a:latin typeface="Comic Sans MS" panose="030F0702030302020204" pitchFamily="66" charset="0"/>
              </a:rPr>
              <a:t>5 days of counting </a:t>
            </a: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6033793" y="3995988"/>
            <a:ext cx="4775075" cy="559656"/>
          </a:xfrm>
        </p:spPr>
        <p:txBody>
          <a:bodyPr>
            <a:normAutofit/>
          </a:bodyPr>
          <a:lstStyle/>
          <a:p>
            <a:pPr>
              <a:spcAft>
                <a:spcPts val="600"/>
              </a:spcAft>
            </a:pPr>
            <a:r>
              <a:rPr lang="en-US" dirty="0">
                <a:solidFill>
                  <a:schemeClr val="tx1"/>
                </a:solidFill>
              </a:rPr>
              <a:t>Lisa Harper 1/6/20</a:t>
            </a:r>
          </a:p>
        </p:txBody>
      </p:sp>
    </p:spTree>
    <p:extLst>
      <p:ext uri="{BB962C8B-B14F-4D97-AF65-F5344CB8AC3E}">
        <p14:creationId xmlns:p14="http://schemas.microsoft.com/office/powerpoint/2010/main" val="2584280759"/>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4F81201-9828-4B39-8583-86D9C7B9DBD0}"/>
              </a:ext>
            </a:extLst>
          </p:cNvPr>
          <p:cNvSpPr/>
          <p:nvPr/>
        </p:nvSpPr>
        <p:spPr>
          <a:xfrm>
            <a:off x="1529897" y="659011"/>
            <a:ext cx="9132206" cy="3939540"/>
          </a:xfrm>
          <a:prstGeom prst="rect">
            <a:avLst/>
          </a:prstGeom>
        </p:spPr>
        <p:txBody>
          <a:bodyPr wrap="square" lIns="0" tIns="0" rIns="0" bIns="0">
            <a:spAutoFit/>
          </a:bodyPr>
          <a:lstStyle/>
          <a:p>
            <a:r>
              <a:rPr lang="en-GB" sz="3200" dirty="0">
                <a:latin typeface="Comic Sans MS" panose="030F0702030302020204" pitchFamily="66" charset="0"/>
              </a:rPr>
              <a:t>Things to remember when counting:</a:t>
            </a:r>
          </a:p>
          <a:p>
            <a:pPr marL="457200" indent="-457200">
              <a:buFont typeface="Arial" panose="020B0604020202020204" pitchFamily="34" charset="0"/>
              <a:buChar char="•"/>
            </a:pPr>
            <a:r>
              <a:rPr lang="en-GB" sz="3200" dirty="0">
                <a:latin typeface="Comic Sans MS" panose="030F0702030302020204" pitchFamily="66" charset="0"/>
              </a:rPr>
              <a:t>One to one correspondence is the key to children learning. This means that they know that 5 is 5 things and they securely count them using one number for each object. </a:t>
            </a:r>
          </a:p>
          <a:p>
            <a:pPr marL="457200" indent="-457200">
              <a:buFont typeface="Arial" panose="020B0604020202020204" pitchFamily="34" charset="0"/>
              <a:buChar char="•"/>
            </a:pPr>
            <a:r>
              <a:rPr lang="en-GB" sz="3200" dirty="0">
                <a:latin typeface="Comic Sans MS" panose="030F0702030302020204" pitchFamily="66" charset="0"/>
              </a:rPr>
              <a:t>Encourage your child to count everything and anything. </a:t>
            </a:r>
          </a:p>
          <a:p>
            <a:endParaRPr lang="en-GB" sz="3200" dirty="0">
              <a:latin typeface="Comic Sans MS" panose="030F0702030302020204" pitchFamily="66" charset="0"/>
            </a:endParaRPr>
          </a:p>
        </p:txBody>
      </p:sp>
    </p:spTree>
    <p:extLst>
      <p:ext uri="{BB962C8B-B14F-4D97-AF65-F5344CB8AC3E}">
        <p14:creationId xmlns:p14="http://schemas.microsoft.com/office/powerpoint/2010/main" val="183243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6FB5CB8-0736-4208-925F-ECB99526455B}"/>
              </a:ext>
            </a:extLst>
          </p:cNvPr>
          <p:cNvSpPr txBox="1"/>
          <p:nvPr/>
        </p:nvSpPr>
        <p:spPr>
          <a:xfrm>
            <a:off x="373322" y="386204"/>
            <a:ext cx="11268363" cy="4585871"/>
          </a:xfrm>
          <a:prstGeom prst="rect">
            <a:avLst/>
          </a:prstGeom>
          <a:noFill/>
        </p:spPr>
        <p:txBody>
          <a:bodyPr wrap="square" rtlCol="0">
            <a:spAutoFit/>
          </a:bodyPr>
          <a:lstStyle/>
          <a:p>
            <a:r>
              <a:rPr lang="en-GB" sz="2400" b="1" u="sng" dirty="0">
                <a:latin typeface="Comic Sans MS" panose="030F0702030302020204" pitchFamily="66" charset="0"/>
              </a:rPr>
              <a:t>Activity 1</a:t>
            </a:r>
          </a:p>
          <a:p>
            <a:r>
              <a:rPr lang="en-GB" sz="2400" dirty="0">
                <a:latin typeface="Comic Sans MS" panose="030F0702030302020204" pitchFamily="66" charset="0"/>
              </a:rPr>
              <a:t>This weeks rhyme is Zoom, Zoom, Zoom.</a:t>
            </a:r>
          </a:p>
          <a:p>
            <a:endParaRPr lang="en-GB" sz="2400" dirty="0">
              <a:latin typeface="Comic Sans MS" panose="030F0702030302020204" pitchFamily="66" charset="0"/>
            </a:endParaRPr>
          </a:p>
          <a:p>
            <a:r>
              <a:rPr lang="en-GB" sz="4400" dirty="0">
                <a:latin typeface="Comic Sans MS" panose="030F0702030302020204" pitchFamily="66" charset="0"/>
              </a:rPr>
              <a:t>Zoom, zoom, zoom we’re going to the moon</a:t>
            </a:r>
          </a:p>
          <a:p>
            <a:endParaRPr lang="en-GB" sz="4400" dirty="0">
              <a:latin typeface="Comic Sans MS" panose="030F0702030302020204" pitchFamily="66" charset="0"/>
            </a:endParaRPr>
          </a:p>
          <a:p>
            <a:r>
              <a:rPr lang="en-GB" sz="4400" dirty="0">
                <a:latin typeface="Comic Sans MS" panose="030F0702030302020204" pitchFamily="66" charset="0"/>
              </a:rPr>
              <a:t>Zoom, zoom, zoom we’ll be there very soon</a:t>
            </a:r>
          </a:p>
          <a:p>
            <a:endParaRPr lang="en-GB" sz="4400" dirty="0">
              <a:latin typeface="Comic Sans MS" panose="030F0702030302020204" pitchFamily="66" charset="0"/>
            </a:endParaRPr>
          </a:p>
          <a:p>
            <a:r>
              <a:rPr lang="en-GB" sz="4400" dirty="0">
                <a:latin typeface="Comic Sans MS" panose="030F0702030302020204" pitchFamily="66" charset="0"/>
              </a:rPr>
              <a:t>In 5 4 3 2 1 Blast off</a:t>
            </a:r>
            <a:endParaRPr lang="en-GB" sz="3200" dirty="0">
              <a:latin typeface="Comic Sans MS" panose="030F0702030302020204" pitchFamily="66" charset="0"/>
            </a:endParaRPr>
          </a:p>
        </p:txBody>
      </p:sp>
      <p:sp>
        <p:nvSpPr>
          <p:cNvPr id="3" name="Footer Placeholder 2">
            <a:extLst>
              <a:ext uri="{FF2B5EF4-FFF2-40B4-BE49-F238E27FC236}">
                <a16:creationId xmlns:a16="http://schemas.microsoft.com/office/drawing/2014/main" id="{9E2F8490-FDCC-4187-B180-905804A921EE}"/>
              </a:ext>
            </a:extLst>
          </p:cNvPr>
          <p:cNvSpPr>
            <a:spLocks noGrp="1"/>
          </p:cNvSpPr>
          <p:nvPr>
            <p:ph type="ftr" sz="quarter" idx="11"/>
          </p:nvPr>
        </p:nvSpPr>
        <p:spPr>
          <a:xfrm>
            <a:off x="1066799" y="6035040"/>
            <a:ext cx="7335795" cy="436756"/>
          </a:xfrm>
        </p:spPr>
        <p:txBody>
          <a:bodyPr/>
          <a:lstStyle/>
          <a:p>
            <a:r>
              <a:rPr lang="en-GB" sz="1800" dirty="0"/>
              <a:t>Don't forget to take photographs and put them on tapestry.</a:t>
            </a:r>
            <a:endParaRPr lang="en-US" sz="1800" dirty="0"/>
          </a:p>
        </p:txBody>
      </p:sp>
      <p:sp>
        <p:nvSpPr>
          <p:cNvPr id="4" name="TextBox 3">
            <a:extLst>
              <a:ext uri="{FF2B5EF4-FFF2-40B4-BE49-F238E27FC236}">
                <a16:creationId xmlns:a16="http://schemas.microsoft.com/office/drawing/2014/main" id="{3FC3C121-D522-4B37-81BC-533B32669D96}"/>
              </a:ext>
            </a:extLst>
          </p:cNvPr>
          <p:cNvSpPr txBox="1"/>
          <p:nvPr/>
        </p:nvSpPr>
        <p:spPr>
          <a:xfrm>
            <a:off x="5649695" y="1415333"/>
            <a:ext cx="184731" cy="523220"/>
          </a:xfrm>
          <a:prstGeom prst="rect">
            <a:avLst/>
          </a:prstGeom>
          <a:noFill/>
        </p:spPr>
        <p:txBody>
          <a:bodyPr wrap="none" rtlCol="0">
            <a:spAutoFit/>
          </a:bodyPr>
          <a:lstStyle/>
          <a:p>
            <a:endParaRPr lang="en-GB" sz="2800" dirty="0"/>
          </a:p>
        </p:txBody>
      </p:sp>
    </p:spTree>
    <p:extLst>
      <p:ext uri="{BB962C8B-B14F-4D97-AF65-F5344CB8AC3E}">
        <p14:creationId xmlns:p14="http://schemas.microsoft.com/office/powerpoint/2010/main" val="22146679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D80A5C8-9EA2-4EB0-A23A-F1725059CBC1}"/>
              </a:ext>
            </a:extLst>
          </p:cNvPr>
          <p:cNvSpPr txBox="1"/>
          <p:nvPr/>
        </p:nvSpPr>
        <p:spPr>
          <a:xfrm>
            <a:off x="373322" y="336326"/>
            <a:ext cx="11268363" cy="2246769"/>
          </a:xfrm>
          <a:prstGeom prst="rect">
            <a:avLst/>
          </a:prstGeom>
          <a:noFill/>
        </p:spPr>
        <p:txBody>
          <a:bodyPr wrap="square" rtlCol="0">
            <a:spAutoFit/>
          </a:bodyPr>
          <a:lstStyle/>
          <a:p>
            <a:r>
              <a:rPr lang="en-GB" sz="2800" b="1" u="sng" dirty="0">
                <a:latin typeface="Comic Sans MS" panose="030F0702030302020204" pitchFamily="66" charset="0"/>
              </a:rPr>
              <a:t>Activity 2 –Underpants number line </a:t>
            </a:r>
          </a:p>
          <a:p>
            <a:r>
              <a:rPr lang="en-GB" sz="2800" dirty="0">
                <a:latin typeface="Comic Sans MS" panose="030F0702030302020204" pitchFamily="66" charset="0"/>
              </a:rPr>
              <a:t>Can you make a number line out of pants. You could make the pants first and put the numbers 1-10 on them and then put them in the correct order. You could also make a washing line and peg them up in order. </a:t>
            </a:r>
          </a:p>
        </p:txBody>
      </p:sp>
      <p:sp>
        <p:nvSpPr>
          <p:cNvPr id="3" name="Footer Placeholder 2">
            <a:extLst>
              <a:ext uri="{FF2B5EF4-FFF2-40B4-BE49-F238E27FC236}">
                <a16:creationId xmlns:a16="http://schemas.microsoft.com/office/drawing/2014/main" id="{3EFBC900-0D15-4D75-85C7-14C88D1137C8}"/>
              </a:ext>
            </a:extLst>
          </p:cNvPr>
          <p:cNvSpPr>
            <a:spLocks noGrp="1"/>
          </p:cNvSpPr>
          <p:nvPr>
            <p:ph type="ftr" sz="quarter" idx="11"/>
          </p:nvPr>
        </p:nvSpPr>
        <p:spPr>
          <a:xfrm>
            <a:off x="1066800" y="6035040"/>
            <a:ext cx="7063946" cy="486634"/>
          </a:xfrm>
        </p:spPr>
        <p:txBody>
          <a:bodyPr/>
          <a:lstStyle/>
          <a:p>
            <a:r>
              <a:rPr lang="en-GB" sz="1800" dirty="0"/>
              <a:t>Don't forget to take photographs and put them on tapestry.</a:t>
            </a:r>
            <a:endParaRPr lang="en-US" sz="1800" dirty="0"/>
          </a:p>
        </p:txBody>
      </p:sp>
      <p:pic>
        <p:nvPicPr>
          <p:cNvPr id="5" name="Picture 4" descr="A picture containing yellow, colorful, table, covered&#10;&#10;Description automatically generated">
            <a:extLst>
              <a:ext uri="{FF2B5EF4-FFF2-40B4-BE49-F238E27FC236}">
                <a16:creationId xmlns:a16="http://schemas.microsoft.com/office/drawing/2014/main" id="{A797CEDD-0DCD-4622-A6CF-3831A45A3067}"/>
              </a:ext>
            </a:extLst>
          </p:cNvPr>
          <p:cNvPicPr>
            <a:picLocks noChangeAspect="1"/>
          </p:cNvPicPr>
          <p:nvPr/>
        </p:nvPicPr>
        <p:blipFill rotWithShape="1">
          <a:blip r:embed="rId2"/>
          <a:srcRect t="54478" b="4588"/>
          <a:stretch/>
        </p:blipFill>
        <p:spPr>
          <a:xfrm>
            <a:off x="2436853" y="3151521"/>
            <a:ext cx="7318294" cy="2246769"/>
          </a:xfrm>
          <a:prstGeom prst="rect">
            <a:avLst/>
          </a:prstGeom>
        </p:spPr>
      </p:pic>
    </p:spTree>
    <p:extLst>
      <p:ext uri="{BB962C8B-B14F-4D97-AF65-F5344CB8AC3E}">
        <p14:creationId xmlns:p14="http://schemas.microsoft.com/office/powerpoint/2010/main" val="3424104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88D26A1-FC74-4479-BE37-11DFCE087269}"/>
              </a:ext>
            </a:extLst>
          </p:cNvPr>
          <p:cNvSpPr txBox="1"/>
          <p:nvPr/>
        </p:nvSpPr>
        <p:spPr>
          <a:xfrm>
            <a:off x="373322" y="336326"/>
            <a:ext cx="11268363" cy="2000548"/>
          </a:xfrm>
          <a:prstGeom prst="rect">
            <a:avLst/>
          </a:prstGeom>
          <a:noFill/>
        </p:spPr>
        <p:txBody>
          <a:bodyPr wrap="square" rtlCol="0">
            <a:spAutoFit/>
          </a:bodyPr>
          <a:lstStyle/>
          <a:p>
            <a:r>
              <a:rPr lang="en-GB" sz="2800" b="1" u="sng" dirty="0">
                <a:latin typeface="Comic Sans MS" panose="030F0702030302020204" pitchFamily="66" charset="0"/>
              </a:rPr>
              <a:t>Activity 3 – Alien eyes</a:t>
            </a:r>
          </a:p>
          <a:p>
            <a:r>
              <a:rPr lang="en-GB" sz="2400" dirty="0">
                <a:latin typeface="Comic Sans MS" panose="030F0702030302020204" pitchFamily="66" charset="0"/>
              </a:rPr>
              <a:t>Start by making an alien with no eyes on it. You could link this in with the craft alien on the fun activities PowerPoint. Then make some separate eyes (up to 10). Say a number and see if your child can place the correct number of eyes on their alien. </a:t>
            </a:r>
          </a:p>
        </p:txBody>
      </p:sp>
      <p:sp>
        <p:nvSpPr>
          <p:cNvPr id="2" name="Footer Placeholder 1">
            <a:extLst>
              <a:ext uri="{FF2B5EF4-FFF2-40B4-BE49-F238E27FC236}">
                <a16:creationId xmlns:a16="http://schemas.microsoft.com/office/drawing/2014/main" id="{4EDAA11F-B4AB-4E1E-80C7-EA9DEF06C118}"/>
              </a:ext>
            </a:extLst>
          </p:cNvPr>
          <p:cNvSpPr>
            <a:spLocks noGrp="1"/>
          </p:cNvSpPr>
          <p:nvPr>
            <p:ph type="ftr" sz="quarter" idx="11"/>
          </p:nvPr>
        </p:nvSpPr>
        <p:spPr>
          <a:xfrm>
            <a:off x="1066800" y="6190163"/>
            <a:ext cx="7385222" cy="354787"/>
          </a:xfrm>
        </p:spPr>
        <p:txBody>
          <a:bodyPr/>
          <a:lstStyle/>
          <a:p>
            <a:r>
              <a:rPr lang="en-GB" sz="1800" dirty="0"/>
              <a:t>Don't forget to take photographs and put them on tapestry.</a:t>
            </a:r>
            <a:endParaRPr lang="en-US" sz="1800" dirty="0"/>
          </a:p>
        </p:txBody>
      </p:sp>
      <p:pic>
        <p:nvPicPr>
          <p:cNvPr id="6" name="Picture 5" descr="A close up of a logo&#10;&#10;Description automatically generated">
            <a:extLst>
              <a:ext uri="{FF2B5EF4-FFF2-40B4-BE49-F238E27FC236}">
                <a16:creationId xmlns:a16="http://schemas.microsoft.com/office/drawing/2014/main" id="{BD3ACB22-02D5-4552-8D7D-A1E57DC19B47}"/>
              </a:ext>
            </a:extLst>
          </p:cNvPr>
          <p:cNvPicPr>
            <a:picLocks noChangeAspect="1"/>
          </p:cNvPicPr>
          <p:nvPr/>
        </p:nvPicPr>
        <p:blipFill>
          <a:blip r:embed="rId2"/>
          <a:stretch>
            <a:fillRect/>
          </a:stretch>
        </p:blipFill>
        <p:spPr>
          <a:xfrm>
            <a:off x="3632848" y="2621417"/>
            <a:ext cx="4926303" cy="3284202"/>
          </a:xfrm>
          <a:prstGeom prst="rect">
            <a:avLst/>
          </a:prstGeom>
        </p:spPr>
      </p:pic>
    </p:spTree>
    <p:extLst>
      <p:ext uri="{BB962C8B-B14F-4D97-AF65-F5344CB8AC3E}">
        <p14:creationId xmlns:p14="http://schemas.microsoft.com/office/powerpoint/2010/main" val="2302201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88D26A1-FC74-4479-BE37-11DFCE087269}"/>
              </a:ext>
            </a:extLst>
          </p:cNvPr>
          <p:cNvSpPr txBox="1"/>
          <p:nvPr/>
        </p:nvSpPr>
        <p:spPr>
          <a:xfrm>
            <a:off x="373322" y="336326"/>
            <a:ext cx="11268363" cy="2246769"/>
          </a:xfrm>
          <a:prstGeom prst="rect">
            <a:avLst/>
          </a:prstGeom>
          <a:noFill/>
        </p:spPr>
        <p:txBody>
          <a:bodyPr wrap="square" rtlCol="0">
            <a:spAutoFit/>
          </a:bodyPr>
          <a:lstStyle/>
          <a:p>
            <a:r>
              <a:rPr lang="en-GB" sz="2800" b="1" u="sng" dirty="0">
                <a:latin typeface="Comic Sans MS" panose="030F0702030302020204" pitchFamily="66" charset="0"/>
              </a:rPr>
              <a:t>Activity 4 – Shape Aliens </a:t>
            </a:r>
          </a:p>
          <a:p>
            <a:r>
              <a:rPr lang="en-GB" sz="2800" dirty="0">
                <a:latin typeface="Comic Sans MS" panose="030F0702030302020204" pitchFamily="66" charset="0"/>
              </a:rPr>
              <a:t>Start by creating shapes out of paper. Make different size triangles, squares, rectangles, circles, hearts, diamonds and stars. Then get your child to explore making different aliens with the shapes. </a:t>
            </a:r>
          </a:p>
        </p:txBody>
      </p:sp>
      <p:sp>
        <p:nvSpPr>
          <p:cNvPr id="2" name="Footer Placeholder 1">
            <a:extLst>
              <a:ext uri="{FF2B5EF4-FFF2-40B4-BE49-F238E27FC236}">
                <a16:creationId xmlns:a16="http://schemas.microsoft.com/office/drawing/2014/main" id="{4EDAA11F-B4AB-4E1E-80C7-EA9DEF06C118}"/>
              </a:ext>
            </a:extLst>
          </p:cNvPr>
          <p:cNvSpPr>
            <a:spLocks noGrp="1"/>
          </p:cNvSpPr>
          <p:nvPr>
            <p:ph type="ftr" sz="quarter" idx="11"/>
          </p:nvPr>
        </p:nvSpPr>
        <p:spPr>
          <a:xfrm>
            <a:off x="1066800" y="6035040"/>
            <a:ext cx="7385222" cy="354787"/>
          </a:xfrm>
        </p:spPr>
        <p:txBody>
          <a:bodyPr/>
          <a:lstStyle/>
          <a:p>
            <a:r>
              <a:rPr lang="en-GB" sz="1800" dirty="0"/>
              <a:t>Don't forget to take photographs and put them on tapestry.</a:t>
            </a:r>
            <a:endParaRPr lang="en-US" sz="1800" dirty="0"/>
          </a:p>
        </p:txBody>
      </p:sp>
      <p:pic>
        <p:nvPicPr>
          <p:cNvPr id="6" name="Picture 5" descr="A picture containing table, food&#10;&#10;Description automatically generated">
            <a:extLst>
              <a:ext uri="{FF2B5EF4-FFF2-40B4-BE49-F238E27FC236}">
                <a16:creationId xmlns:a16="http://schemas.microsoft.com/office/drawing/2014/main" id="{D207846D-7BC1-40E5-B55A-714B8CAB963C}"/>
              </a:ext>
            </a:extLst>
          </p:cNvPr>
          <p:cNvPicPr>
            <a:picLocks noChangeAspect="1"/>
          </p:cNvPicPr>
          <p:nvPr/>
        </p:nvPicPr>
        <p:blipFill rotWithShape="1">
          <a:blip r:embed="rId2"/>
          <a:srcRect t="22609" r="22246"/>
          <a:stretch/>
        </p:blipFill>
        <p:spPr>
          <a:xfrm>
            <a:off x="3793064" y="2420437"/>
            <a:ext cx="4428878" cy="3304502"/>
          </a:xfrm>
          <a:prstGeom prst="rect">
            <a:avLst/>
          </a:prstGeom>
        </p:spPr>
      </p:pic>
    </p:spTree>
    <p:extLst>
      <p:ext uri="{BB962C8B-B14F-4D97-AF65-F5344CB8AC3E}">
        <p14:creationId xmlns:p14="http://schemas.microsoft.com/office/powerpoint/2010/main" val="3408934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88D26A1-FC74-4479-BE37-11DFCE087269}"/>
              </a:ext>
            </a:extLst>
          </p:cNvPr>
          <p:cNvSpPr txBox="1"/>
          <p:nvPr/>
        </p:nvSpPr>
        <p:spPr>
          <a:xfrm>
            <a:off x="561101" y="468173"/>
            <a:ext cx="11268363" cy="1384995"/>
          </a:xfrm>
          <a:prstGeom prst="rect">
            <a:avLst/>
          </a:prstGeom>
          <a:noFill/>
        </p:spPr>
        <p:txBody>
          <a:bodyPr wrap="square" rtlCol="0">
            <a:spAutoFit/>
          </a:bodyPr>
          <a:lstStyle/>
          <a:p>
            <a:r>
              <a:rPr lang="en-GB" sz="2800" b="1" u="sng" dirty="0">
                <a:latin typeface="Comic Sans MS" panose="030F0702030302020204" pitchFamily="66" charset="0"/>
              </a:rPr>
              <a:t>Activity 5 – Count with Lecky</a:t>
            </a:r>
          </a:p>
          <a:p>
            <a:r>
              <a:rPr lang="en-GB" sz="2800" dirty="0">
                <a:latin typeface="Comic Sans MS" panose="030F0702030302020204" pitchFamily="66" charset="0"/>
              </a:rPr>
              <a:t>Go to </a:t>
            </a:r>
            <a:r>
              <a:rPr lang="en-GB" sz="2800" dirty="0">
                <a:latin typeface="Comic Sans MS" panose="030F0702030302020204" pitchFamily="66" charset="0"/>
                <a:hlinkClick r:id="rId2"/>
              </a:rPr>
              <a:t>www.crickweb.co.uk</a:t>
            </a:r>
            <a:r>
              <a:rPr lang="en-GB" sz="2800" dirty="0">
                <a:latin typeface="Comic Sans MS" panose="030F0702030302020204" pitchFamily="66" charset="0"/>
              </a:rPr>
              <a:t> and have a go at the count with Lecky game.</a:t>
            </a:r>
          </a:p>
        </p:txBody>
      </p:sp>
      <p:sp>
        <p:nvSpPr>
          <p:cNvPr id="2" name="Footer Placeholder 1">
            <a:extLst>
              <a:ext uri="{FF2B5EF4-FFF2-40B4-BE49-F238E27FC236}">
                <a16:creationId xmlns:a16="http://schemas.microsoft.com/office/drawing/2014/main" id="{4EDAA11F-B4AB-4E1E-80C7-EA9DEF06C118}"/>
              </a:ext>
            </a:extLst>
          </p:cNvPr>
          <p:cNvSpPr>
            <a:spLocks noGrp="1"/>
          </p:cNvSpPr>
          <p:nvPr>
            <p:ph type="ftr" sz="quarter" idx="11"/>
          </p:nvPr>
        </p:nvSpPr>
        <p:spPr>
          <a:xfrm>
            <a:off x="1066800" y="6035040"/>
            <a:ext cx="7385222" cy="354787"/>
          </a:xfrm>
        </p:spPr>
        <p:txBody>
          <a:bodyPr/>
          <a:lstStyle/>
          <a:p>
            <a:r>
              <a:rPr lang="en-GB" sz="1800" dirty="0"/>
              <a:t>Don't forget to take photographs and put them on tapestry.</a:t>
            </a:r>
            <a:endParaRPr lang="en-US" sz="1800" dirty="0"/>
          </a:p>
        </p:txBody>
      </p:sp>
      <p:pic>
        <p:nvPicPr>
          <p:cNvPr id="3" name="Picture 2">
            <a:extLst>
              <a:ext uri="{FF2B5EF4-FFF2-40B4-BE49-F238E27FC236}">
                <a16:creationId xmlns:a16="http://schemas.microsoft.com/office/drawing/2014/main" id="{24EDB854-BD00-4113-8E43-5447459C9A71}"/>
              </a:ext>
            </a:extLst>
          </p:cNvPr>
          <p:cNvPicPr>
            <a:picLocks noChangeAspect="1"/>
          </p:cNvPicPr>
          <p:nvPr/>
        </p:nvPicPr>
        <p:blipFill rotWithShape="1">
          <a:blip r:embed="rId3"/>
          <a:srcRect l="27481" t="53797" r="58006" b="28116"/>
          <a:stretch/>
        </p:blipFill>
        <p:spPr>
          <a:xfrm>
            <a:off x="4100222" y="2363689"/>
            <a:ext cx="3991555" cy="3160829"/>
          </a:xfrm>
          <a:prstGeom prst="rect">
            <a:avLst/>
          </a:prstGeom>
        </p:spPr>
      </p:pic>
    </p:spTree>
    <p:extLst>
      <p:ext uri="{BB962C8B-B14F-4D97-AF65-F5344CB8AC3E}">
        <p14:creationId xmlns:p14="http://schemas.microsoft.com/office/powerpoint/2010/main" val="168310516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FIVE">
      <a:dk1>
        <a:sysClr val="windowText" lastClr="000000"/>
      </a:dk1>
      <a:lt1>
        <a:sysClr val="window" lastClr="FFFFFF"/>
      </a:lt1>
      <a:dk2>
        <a:srgbClr val="505046"/>
      </a:dk2>
      <a:lt2>
        <a:srgbClr val="F5F6F4"/>
      </a:lt2>
      <a:accent1>
        <a:srgbClr val="57903F"/>
      </a:accent1>
      <a:accent2>
        <a:srgbClr val="F03F2B"/>
      </a:accent2>
      <a:accent3>
        <a:srgbClr val="3488A0"/>
      </a:accent3>
      <a:accent4>
        <a:srgbClr val="F8D22F"/>
      </a:accent4>
      <a:accent5>
        <a:srgbClr val="5CC6D6"/>
      </a:accent5>
      <a:accent6>
        <a:srgbClr val="B8D233"/>
      </a:accent6>
      <a:hlink>
        <a:srgbClr val="00B0F0"/>
      </a:hlink>
      <a:folHlink>
        <a:srgbClr val="B2B2B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Original 5_01_Win32" id="{77344C68-A3F1-476B-8680-97D7F429B46B}" vid="{89780073-58E8-4DFF-BF29-BA99F805284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DB58277-F8DF-46FF-84EC-EF41B835E69F}">
  <ds:schemaRefs>
    <ds:schemaRef ds:uri="http://schemas.microsoft.com/sharepoint/v3/contenttype/forms"/>
  </ds:schemaRefs>
</ds:datastoreItem>
</file>

<file path=customXml/itemProps2.xml><?xml version="1.0" encoding="utf-8"?>
<ds:datastoreItem xmlns:ds="http://schemas.openxmlformats.org/officeDocument/2006/customXml" ds:itemID="{137651BA-F45C-4845-9AB3-E0A65B39F5E1}">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2D276E62-80A3-44DD-9BCC-97ED2B99B5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{713A81DC-713C-4751-9411-3B6225FB1CF2}tf78438558</Template>
  <TotalTime>0</TotalTime>
  <Words>331</Words>
  <Application>Microsoft Office PowerPoint</Application>
  <PresentationFormat>Widescreen</PresentationFormat>
  <Paragraphs>26</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Century Gothic</vt:lpstr>
      <vt:lpstr>Comic Sans MS</vt:lpstr>
      <vt:lpstr>Garamond</vt:lpstr>
      <vt:lpstr>SavonVTI</vt:lpstr>
      <vt:lpstr>5 days of counting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2020-03-22T19:45:58Z</dcterms:created>
  <dcterms:modified xsi:type="dcterms:W3CDTF">2020-05-29T20:08:29Z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