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4"/>
  </p:notesMasterIdLst>
  <p:sldIdLst>
    <p:sldId id="256" r:id="rId2"/>
    <p:sldId id="257" r:id="rId3"/>
    <p:sldId id="269" r:id="rId4"/>
    <p:sldId id="265" r:id="rId5"/>
    <p:sldId id="274" r:id="rId6"/>
    <p:sldId id="275" r:id="rId7"/>
    <p:sldId id="279" r:id="rId8"/>
    <p:sldId id="272" r:id="rId9"/>
    <p:sldId id="273" r:id="rId10"/>
    <p:sldId id="276" r:id="rId11"/>
    <p:sldId id="277"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82" d="100"/>
          <a:sy n="82" d="100"/>
        </p:scale>
        <p:origin x="56"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57996-7FED-4AC1-AA84-533F44FD2203}" type="datetimeFigureOut">
              <a:rPr lang="en-GB" smtClean="0"/>
              <a:t>06/06/2020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EFE19-DD2D-48DA-8915-F69075276C54}" type="slidenum">
              <a:rPr lang="en-GB" smtClean="0"/>
              <a:t>‹#›</a:t>
            </a:fld>
            <a:endParaRPr lang="en-GB" dirty="0"/>
          </a:p>
        </p:txBody>
      </p:sp>
    </p:spTree>
    <p:extLst>
      <p:ext uri="{BB962C8B-B14F-4D97-AF65-F5344CB8AC3E}">
        <p14:creationId xmlns:p14="http://schemas.microsoft.com/office/powerpoint/2010/main" val="144852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B7E52-23B3-44AE-81CC-57F77AE9907B}" type="datetime1">
              <a:rPr lang="en-US" smtClean="0"/>
              <a:t>6/6/2020</a:t>
            </a:fld>
            <a:endParaRPr lang="en-US" dirty="0"/>
          </a:p>
        </p:txBody>
      </p:sp>
      <p:sp>
        <p:nvSpPr>
          <p:cNvPr id="5" name="Footer Placeholder 4"/>
          <p:cNvSpPr>
            <a:spLocks noGrp="1"/>
          </p:cNvSpPr>
          <p:nvPr>
            <p:ph type="ftr" sz="quarter" idx="11"/>
          </p:nvPr>
        </p:nvSpPr>
        <p:spPr/>
        <p:txBody>
          <a:bodyPr/>
          <a:lstStyle/>
          <a:p>
            <a:r>
              <a:rPr lang="en-GB" dirty="0"/>
              <a:t>Don't forget to take photographs and put them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BE3144-150E-45C2-8B9F-0D981438738C}" type="datetime1">
              <a:rPr lang="en-US" smtClean="0"/>
              <a:t>6/6/2020</a:t>
            </a:fld>
            <a:endParaRPr lang="en-US" dirty="0"/>
          </a:p>
        </p:txBody>
      </p:sp>
      <p:sp>
        <p:nvSpPr>
          <p:cNvPr id="5" name="Footer Placeholder 4"/>
          <p:cNvSpPr>
            <a:spLocks noGrp="1"/>
          </p:cNvSpPr>
          <p:nvPr>
            <p:ph type="ftr" sz="quarter" idx="11"/>
          </p:nvPr>
        </p:nvSpPr>
        <p:spPr/>
        <p:txBody>
          <a:bodyPr/>
          <a:lstStyle/>
          <a:p>
            <a:r>
              <a:rPr lang="en-GB" dirty="0"/>
              <a:t>Don't forget to take photographs and put them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ABBF96-CAE7-4D9B-82EF-76F0B03BE7DC}" type="datetime1">
              <a:rPr lang="en-US" smtClean="0"/>
              <a:t>6/6/2020</a:t>
            </a:fld>
            <a:endParaRPr lang="en-US" dirty="0"/>
          </a:p>
        </p:txBody>
      </p:sp>
      <p:sp>
        <p:nvSpPr>
          <p:cNvPr id="5" name="Footer Placeholder 4"/>
          <p:cNvSpPr>
            <a:spLocks noGrp="1"/>
          </p:cNvSpPr>
          <p:nvPr>
            <p:ph type="ftr" sz="quarter" idx="11"/>
          </p:nvPr>
        </p:nvSpPr>
        <p:spPr/>
        <p:txBody>
          <a:bodyPr/>
          <a:lstStyle/>
          <a:p>
            <a:r>
              <a:rPr lang="en-GB" dirty="0"/>
              <a:t>Don't forget to take photographs and put them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50C7EE-E930-4ADD-8B29-D9F61970963A}" type="datetime1">
              <a:rPr lang="en-US" smtClean="0"/>
              <a:t>6/6/2020</a:t>
            </a:fld>
            <a:endParaRPr lang="en-US" dirty="0"/>
          </a:p>
        </p:txBody>
      </p:sp>
      <p:sp>
        <p:nvSpPr>
          <p:cNvPr id="5" name="Footer Placeholder 4"/>
          <p:cNvSpPr>
            <a:spLocks noGrp="1"/>
          </p:cNvSpPr>
          <p:nvPr>
            <p:ph type="ftr" sz="quarter" idx="11"/>
          </p:nvPr>
        </p:nvSpPr>
        <p:spPr/>
        <p:txBody>
          <a:bodyPr/>
          <a:lstStyle/>
          <a:p>
            <a:r>
              <a:rPr lang="en-GB" dirty="0"/>
              <a:t>Don't forget to take photographs and put them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E183A7-565D-4D0D-B880-EFADBFD1ED70}" type="datetime1">
              <a:rPr lang="en-US" smtClean="0"/>
              <a:t>6/6/2020</a:t>
            </a:fld>
            <a:endParaRPr lang="en-US" dirty="0"/>
          </a:p>
        </p:txBody>
      </p:sp>
      <p:sp>
        <p:nvSpPr>
          <p:cNvPr id="5" name="Footer Placeholder 4"/>
          <p:cNvSpPr>
            <a:spLocks noGrp="1"/>
          </p:cNvSpPr>
          <p:nvPr>
            <p:ph type="ftr" sz="quarter" idx="11"/>
          </p:nvPr>
        </p:nvSpPr>
        <p:spPr/>
        <p:txBody>
          <a:bodyPr/>
          <a:lstStyle/>
          <a:p>
            <a:r>
              <a:rPr lang="en-GB" dirty="0"/>
              <a:t>Don't forget to take photographs and put them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7F75E5-9FAE-404E-B468-0FDA3766F866}" type="datetime1">
              <a:rPr lang="en-US" smtClean="0"/>
              <a:t>6/6/2020</a:t>
            </a:fld>
            <a:endParaRPr lang="en-US" dirty="0"/>
          </a:p>
        </p:txBody>
      </p:sp>
      <p:sp>
        <p:nvSpPr>
          <p:cNvPr id="5" name="Footer Placeholder 4"/>
          <p:cNvSpPr>
            <a:spLocks noGrp="1"/>
          </p:cNvSpPr>
          <p:nvPr>
            <p:ph type="ftr" sz="quarter" idx="11"/>
          </p:nvPr>
        </p:nvSpPr>
        <p:spPr/>
        <p:txBody>
          <a:bodyPr/>
          <a:lstStyle/>
          <a:p>
            <a:r>
              <a:rPr lang="en-GB" dirty="0"/>
              <a:t>Don't forget to take photographs and put them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AAB7B7-061F-414A-BDFD-7374B735431D}" type="datetime1">
              <a:rPr lang="en-US" smtClean="0"/>
              <a:t>6/6/2020</a:t>
            </a:fld>
            <a:endParaRPr lang="en-US" dirty="0"/>
          </a:p>
        </p:txBody>
      </p:sp>
      <p:sp>
        <p:nvSpPr>
          <p:cNvPr id="5" name="Footer Placeholder 4"/>
          <p:cNvSpPr>
            <a:spLocks noGrp="1"/>
          </p:cNvSpPr>
          <p:nvPr>
            <p:ph type="ftr" sz="quarter" idx="11"/>
          </p:nvPr>
        </p:nvSpPr>
        <p:spPr/>
        <p:txBody>
          <a:bodyPr/>
          <a:lstStyle/>
          <a:p>
            <a:r>
              <a:rPr lang="en-GB" dirty="0"/>
              <a:t>Don't forget to take photographs and put them on tapestry. </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7F16FC-C2BC-4D56-9D55-2C2C41348F95}" type="datetime1">
              <a:rPr lang="en-US" smtClean="0"/>
              <a:t>6/6/2020</a:t>
            </a:fld>
            <a:endParaRPr lang="en-US" dirty="0"/>
          </a:p>
        </p:txBody>
      </p:sp>
      <p:sp>
        <p:nvSpPr>
          <p:cNvPr id="5" name="Footer Placeholder 4"/>
          <p:cNvSpPr>
            <a:spLocks noGrp="1"/>
          </p:cNvSpPr>
          <p:nvPr>
            <p:ph type="ftr" sz="quarter" idx="11"/>
          </p:nvPr>
        </p:nvSpPr>
        <p:spPr/>
        <p:txBody>
          <a:bodyPr/>
          <a:lstStyle/>
          <a:p>
            <a:r>
              <a:rPr lang="en-GB" dirty="0"/>
              <a:t>Don't forget to take photographs and put them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10840-6269-4AA7-863E-D3B8E3327F55}" type="datetime1">
              <a:rPr lang="en-US" smtClean="0"/>
              <a:t>6/6/2020</a:t>
            </a:fld>
            <a:endParaRPr lang="en-US" dirty="0"/>
          </a:p>
        </p:txBody>
      </p:sp>
      <p:sp>
        <p:nvSpPr>
          <p:cNvPr id="5" name="Footer Placeholder 4"/>
          <p:cNvSpPr>
            <a:spLocks noGrp="1"/>
          </p:cNvSpPr>
          <p:nvPr>
            <p:ph type="ftr" sz="quarter" idx="11"/>
          </p:nvPr>
        </p:nvSpPr>
        <p:spPr/>
        <p:txBody>
          <a:bodyPr/>
          <a:lstStyle/>
          <a:p>
            <a:r>
              <a:rPr lang="en-GB" dirty="0"/>
              <a:t>Don't forget to take photographs and put them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54D8D-E5A4-4329-9BF3-9EB4008DA41D}" type="datetime1">
              <a:rPr lang="en-US" smtClean="0"/>
              <a:t>6/6/2020</a:t>
            </a:fld>
            <a:endParaRPr lang="en-US" dirty="0"/>
          </a:p>
        </p:txBody>
      </p:sp>
      <p:sp>
        <p:nvSpPr>
          <p:cNvPr id="5" name="Footer Placeholder 4"/>
          <p:cNvSpPr>
            <a:spLocks noGrp="1"/>
          </p:cNvSpPr>
          <p:nvPr>
            <p:ph type="ftr" sz="quarter" idx="11"/>
          </p:nvPr>
        </p:nvSpPr>
        <p:spPr/>
        <p:txBody>
          <a:bodyPr/>
          <a:lstStyle/>
          <a:p>
            <a:r>
              <a:rPr lang="en-GB" dirty="0"/>
              <a:t>Don't forget to take photographs and put them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618524-DC53-4258-8B77-8F0EF5F4AE53}" type="datetime1">
              <a:rPr lang="en-US" smtClean="0"/>
              <a:t>6/6/2020</a:t>
            </a:fld>
            <a:endParaRPr lang="en-US" dirty="0"/>
          </a:p>
        </p:txBody>
      </p:sp>
      <p:sp>
        <p:nvSpPr>
          <p:cNvPr id="6" name="Footer Placeholder 5"/>
          <p:cNvSpPr>
            <a:spLocks noGrp="1"/>
          </p:cNvSpPr>
          <p:nvPr>
            <p:ph type="ftr" sz="quarter" idx="11"/>
          </p:nvPr>
        </p:nvSpPr>
        <p:spPr/>
        <p:txBody>
          <a:bodyPr/>
          <a:lstStyle/>
          <a:p>
            <a:r>
              <a:rPr lang="en-GB" dirty="0"/>
              <a:t>Don't forget to take photographs and put them on tapestry. </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629ED7-29F2-4E26-9CF3-E641001C2EF3}" type="datetime1">
              <a:rPr lang="en-US" smtClean="0"/>
              <a:t>6/6/2020</a:t>
            </a:fld>
            <a:endParaRPr lang="en-US" dirty="0"/>
          </a:p>
        </p:txBody>
      </p:sp>
      <p:sp>
        <p:nvSpPr>
          <p:cNvPr id="8" name="Footer Placeholder 7"/>
          <p:cNvSpPr>
            <a:spLocks noGrp="1"/>
          </p:cNvSpPr>
          <p:nvPr>
            <p:ph type="ftr" sz="quarter" idx="11"/>
          </p:nvPr>
        </p:nvSpPr>
        <p:spPr/>
        <p:txBody>
          <a:bodyPr/>
          <a:lstStyle/>
          <a:p>
            <a:r>
              <a:rPr lang="en-GB" dirty="0"/>
              <a:t>Don't forget to take photographs and put them on tapestry.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963E8E-141F-412D-8920-EC4248662B2C}" type="datetime1">
              <a:rPr lang="en-US" smtClean="0"/>
              <a:t>6/6/2020</a:t>
            </a:fld>
            <a:endParaRPr lang="en-US" dirty="0"/>
          </a:p>
        </p:txBody>
      </p:sp>
      <p:sp>
        <p:nvSpPr>
          <p:cNvPr id="4" name="Footer Placeholder 3"/>
          <p:cNvSpPr>
            <a:spLocks noGrp="1"/>
          </p:cNvSpPr>
          <p:nvPr>
            <p:ph type="ftr" sz="quarter" idx="11"/>
          </p:nvPr>
        </p:nvSpPr>
        <p:spPr/>
        <p:txBody>
          <a:bodyPr/>
          <a:lstStyle/>
          <a:p>
            <a:r>
              <a:rPr lang="en-GB" dirty="0"/>
              <a:t>Don't forget to take photographs and put them on tapestry.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85D14-712E-4ECD-83BA-D40AC61F21F8}" type="datetime1">
              <a:rPr lang="en-US" smtClean="0"/>
              <a:t>6/6/2020</a:t>
            </a:fld>
            <a:endParaRPr lang="en-US" dirty="0"/>
          </a:p>
        </p:txBody>
      </p:sp>
      <p:sp>
        <p:nvSpPr>
          <p:cNvPr id="3" name="Footer Placeholder 2"/>
          <p:cNvSpPr>
            <a:spLocks noGrp="1"/>
          </p:cNvSpPr>
          <p:nvPr>
            <p:ph type="ftr" sz="quarter" idx="11"/>
          </p:nvPr>
        </p:nvSpPr>
        <p:spPr/>
        <p:txBody>
          <a:bodyPr/>
          <a:lstStyle/>
          <a:p>
            <a:r>
              <a:rPr lang="en-GB" dirty="0"/>
              <a:t>Don't forget to take photographs and put them on tapestry.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7DEF88-072E-4AB7-932F-0718EBEA070E}" type="datetime1">
              <a:rPr lang="en-US" smtClean="0"/>
              <a:t>6/6/2020</a:t>
            </a:fld>
            <a:endParaRPr lang="en-US" dirty="0"/>
          </a:p>
        </p:txBody>
      </p:sp>
      <p:sp>
        <p:nvSpPr>
          <p:cNvPr id="6" name="Footer Placeholder 5"/>
          <p:cNvSpPr>
            <a:spLocks noGrp="1"/>
          </p:cNvSpPr>
          <p:nvPr>
            <p:ph type="ftr" sz="quarter" idx="11"/>
          </p:nvPr>
        </p:nvSpPr>
        <p:spPr/>
        <p:txBody>
          <a:bodyPr/>
          <a:lstStyle/>
          <a:p>
            <a:r>
              <a:rPr lang="en-GB" dirty="0"/>
              <a:t>Don't forget to take photographs and put them on tapestry. </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0E27D-B49E-4026-BEC0-8B3A40245A29}" type="datetime1">
              <a:rPr lang="en-US" smtClean="0"/>
              <a:t>6/6/2020</a:t>
            </a:fld>
            <a:endParaRPr lang="en-US" dirty="0"/>
          </a:p>
        </p:txBody>
      </p:sp>
      <p:sp>
        <p:nvSpPr>
          <p:cNvPr id="6" name="Footer Placeholder 5"/>
          <p:cNvSpPr>
            <a:spLocks noGrp="1"/>
          </p:cNvSpPr>
          <p:nvPr>
            <p:ph type="ftr" sz="quarter" idx="11"/>
          </p:nvPr>
        </p:nvSpPr>
        <p:spPr/>
        <p:txBody>
          <a:bodyPr/>
          <a:lstStyle/>
          <a:p>
            <a:r>
              <a:rPr lang="en-GB" dirty="0"/>
              <a:t>Don't forget to take photographs and put them on tapestry.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804BCA-3656-4F1C-B8F2-CC4B883C6601}" type="datetime1">
              <a:rPr lang="en-US" smtClean="0"/>
              <a:t>6/6/2020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dirty="0"/>
              <a:t>Don't forget to take photographs and put them on tapestry.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ctgames.co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phonicsplay.co.u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AA60-3657-4D90-9F5B-683E191B646E}"/>
              </a:ext>
            </a:extLst>
          </p:cNvPr>
          <p:cNvSpPr>
            <a:spLocks noGrp="1"/>
          </p:cNvSpPr>
          <p:nvPr>
            <p:ph type="ctrTitle"/>
          </p:nvPr>
        </p:nvSpPr>
        <p:spPr/>
        <p:txBody>
          <a:bodyPr/>
          <a:lstStyle/>
          <a:p>
            <a:r>
              <a:rPr lang="en-GB" dirty="0"/>
              <a:t>5 Days of phonics</a:t>
            </a:r>
          </a:p>
        </p:txBody>
      </p:sp>
      <p:sp>
        <p:nvSpPr>
          <p:cNvPr id="3" name="Subtitle 2">
            <a:extLst>
              <a:ext uri="{FF2B5EF4-FFF2-40B4-BE49-F238E27FC236}">
                <a16:creationId xmlns:a16="http://schemas.microsoft.com/office/drawing/2014/main" id="{EEF5AA32-5F10-497D-A416-21073833145C}"/>
              </a:ext>
            </a:extLst>
          </p:cNvPr>
          <p:cNvSpPr>
            <a:spLocks noGrp="1"/>
          </p:cNvSpPr>
          <p:nvPr>
            <p:ph type="subTitle" idx="1"/>
          </p:nvPr>
        </p:nvSpPr>
        <p:spPr/>
        <p:txBody>
          <a:bodyPr/>
          <a:lstStyle/>
          <a:p>
            <a:r>
              <a:rPr lang="en-GB" dirty="0"/>
              <a:t>Lisa Harper 8/6/20</a:t>
            </a:r>
          </a:p>
        </p:txBody>
      </p:sp>
    </p:spTree>
    <p:extLst>
      <p:ext uri="{BB962C8B-B14F-4D97-AF65-F5344CB8AC3E}">
        <p14:creationId xmlns:p14="http://schemas.microsoft.com/office/powerpoint/2010/main" val="183310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91EB55-6EC4-4185-B2DC-B284E80D0771}"/>
              </a:ext>
            </a:extLst>
          </p:cNvPr>
          <p:cNvSpPr>
            <a:spLocks noGrp="1"/>
          </p:cNvSpPr>
          <p:nvPr>
            <p:ph type="ftr" sz="quarter" idx="11"/>
          </p:nvPr>
        </p:nvSpPr>
        <p:spPr/>
        <p:txBody>
          <a:bodyPr/>
          <a:lstStyle/>
          <a:p>
            <a:r>
              <a:rPr lang="en-GB" sz="1800" dirty="0"/>
              <a:t>Don't forget to take photographs and put them on tapestry. </a:t>
            </a:r>
            <a:endParaRPr lang="en-US" sz="1800" dirty="0"/>
          </a:p>
        </p:txBody>
      </p:sp>
      <p:sp>
        <p:nvSpPr>
          <p:cNvPr id="11" name="TextBox 10">
            <a:extLst>
              <a:ext uri="{FF2B5EF4-FFF2-40B4-BE49-F238E27FC236}">
                <a16:creationId xmlns:a16="http://schemas.microsoft.com/office/drawing/2014/main" id="{6A76964D-2C96-45D0-95A8-CCB39487F128}"/>
              </a:ext>
            </a:extLst>
          </p:cNvPr>
          <p:cNvSpPr txBox="1"/>
          <p:nvPr/>
        </p:nvSpPr>
        <p:spPr>
          <a:xfrm>
            <a:off x="95414" y="104324"/>
            <a:ext cx="800219" cy="369332"/>
          </a:xfrm>
          <a:prstGeom prst="rect">
            <a:avLst/>
          </a:prstGeom>
          <a:noFill/>
        </p:spPr>
        <p:txBody>
          <a:bodyPr wrap="none" rtlCol="0">
            <a:spAutoFit/>
          </a:bodyPr>
          <a:lstStyle/>
          <a:p>
            <a:r>
              <a:rPr lang="en-GB" dirty="0">
                <a:latin typeface="Comic Sans MS" panose="030F0702030302020204" pitchFamily="66" charset="0"/>
              </a:rPr>
              <a:t>Day 3</a:t>
            </a:r>
          </a:p>
        </p:txBody>
      </p:sp>
      <p:sp>
        <p:nvSpPr>
          <p:cNvPr id="4" name="TextBox 3">
            <a:extLst>
              <a:ext uri="{FF2B5EF4-FFF2-40B4-BE49-F238E27FC236}">
                <a16:creationId xmlns:a16="http://schemas.microsoft.com/office/drawing/2014/main" id="{3151F15C-225C-4ACC-9AC6-BA551FA23E37}"/>
              </a:ext>
            </a:extLst>
          </p:cNvPr>
          <p:cNvSpPr txBox="1"/>
          <p:nvPr/>
        </p:nvSpPr>
        <p:spPr>
          <a:xfrm>
            <a:off x="477089" y="757030"/>
            <a:ext cx="9444826" cy="954107"/>
          </a:xfrm>
          <a:prstGeom prst="rect">
            <a:avLst/>
          </a:prstGeom>
          <a:noFill/>
        </p:spPr>
        <p:txBody>
          <a:bodyPr wrap="square" rtlCol="0">
            <a:spAutoFit/>
          </a:bodyPr>
          <a:lstStyle/>
          <a:p>
            <a:r>
              <a:rPr lang="en-GB" sz="2800" b="1" u="sng" dirty="0">
                <a:latin typeface="Comic Sans MS" panose="030F0702030302020204" pitchFamily="66" charset="0"/>
              </a:rPr>
              <a:t>Sentence of the day to write</a:t>
            </a:r>
          </a:p>
          <a:p>
            <a:r>
              <a:rPr lang="en-GB" sz="2800" dirty="0">
                <a:latin typeface="Comic Sans MS" panose="030F0702030302020204" pitchFamily="66" charset="0"/>
              </a:rPr>
              <a:t>She put the milk in the sink. </a:t>
            </a:r>
          </a:p>
        </p:txBody>
      </p:sp>
      <p:sp>
        <p:nvSpPr>
          <p:cNvPr id="5" name="TextBox 4">
            <a:extLst>
              <a:ext uri="{FF2B5EF4-FFF2-40B4-BE49-F238E27FC236}">
                <a16:creationId xmlns:a16="http://schemas.microsoft.com/office/drawing/2014/main" id="{7356A99A-8CF4-4C88-9EA3-65D7C630662C}"/>
              </a:ext>
            </a:extLst>
          </p:cNvPr>
          <p:cNvSpPr txBox="1"/>
          <p:nvPr/>
        </p:nvSpPr>
        <p:spPr>
          <a:xfrm>
            <a:off x="477089" y="2337366"/>
            <a:ext cx="9444826" cy="2246769"/>
          </a:xfrm>
          <a:prstGeom prst="rect">
            <a:avLst/>
          </a:prstGeom>
          <a:noFill/>
        </p:spPr>
        <p:txBody>
          <a:bodyPr wrap="square" rtlCol="0">
            <a:spAutoFit/>
          </a:bodyPr>
          <a:lstStyle/>
          <a:p>
            <a:r>
              <a:rPr lang="en-GB" sz="2800" b="1" u="sng" dirty="0">
                <a:latin typeface="Comic Sans MS" panose="030F0702030302020204" pitchFamily="66" charset="0"/>
              </a:rPr>
              <a:t>Activity of the day</a:t>
            </a:r>
          </a:p>
          <a:p>
            <a:r>
              <a:rPr lang="en-GB" sz="2800" dirty="0">
                <a:latin typeface="Comic Sans MS" panose="030F0702030302020204" pitchFamily="66" charset="0"/>
              </a:rPr>
              <a:t>Letter formation – at this point of the year we would be starting to focus on letter size and where the letter goes on the line. Todays focus on the correct formation of r s u v w x and z. These are small letters.  </a:t>
            </a:r>
          </a:p>
        </p:txBody>
      </p:sp>
    </p:spTree>
    <p:extLst>
      <p:ext uri="{BB962C8B-B14F-4D97-AF65-F5344CB8AC3E}">
        <p14:creationId xmlns:p14="http://schemas.microsoft.com/office/powerpoint/2010/main" val="346805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91EB55-6EC4-4185-B2DC-B284E80D0771}"/>
              </a:ext>
            </a:extLst>
          </p:cNvPr>
          <p:cNvSpPr>
            <a:spLocks noGrp="1"/>
          </p:cNvSpPr>
          <p:nvPr>
            <p:ph type="ftr" sz="quarter" idx="11"/>
          </p:nvPr>
        </p:nvSpPr>
        <p:spPr/>
        <p:txBody>
          <a:bodyPr/>
          <a:lstStyle/>
          <a:p>
            <a:r>
              <a:rPr lang="en-GB" sz="1800" dirty="0"/>
              <a:t>Don't forget to take photographs and put them on tapestry. </a:t>
            </a:r>
            <a:endParaRPr lang="en-US" sz="1800" dirty="0"/>
          </a:p>
        </p:txBody>
      </p:sp>
      <p:sp>
        <p:nvSpPr>
          <p:cNvPr id="11" name="TextBox 10">
            <a:extLst>
              <a:ext uri="{FF2B5EF4-FFF2-40B4-BE49-F238E27FC236}">
                <a16:creationId xmlns:a16="http://schemas.microsoft.com/office/drawing/2014/main" id="{6A76964D-2C96-45D0-95A8-CCB39487F128}"/>
              </a:ext>
            </a:extLst>
          </p:cNvPr>
          <p:cNvSpPr txBox="1"/>
          <p:nvPr/>
        </p:nvSpPr>
        <p:spPr>
          <a:xfrm>
            <a:off x="95414" y="104324"/>
            <a:ext cx="800219" cy="369332"/>
          </a:xfrm>
          <a:prstGeom prst="rect">
            <a:avLst/>
          </a:prstGeom>
          <a:noFill/>
        </p:spPr>
        <p:txBody>
          <a:bodyPr wrap="none" rtlCol="0">
            <a:spAutoFit/>
          </a:bodyPr>
          <a:lstStyle/>
          <a:p>
            <a:r>
              <a:rPr lang="en-GB" dirty="0">
                <a:latin typeface="Comic Sans MS" panose="030F0702030302020204" pitchFamily="66" charset="0"/>
              </a:rPr>
              <a:t>Day 4</a:t>
            </a:r>
          </a:p>
        </p:txBody>
      </p:sp>
      <p:sp>
        <p:nvSpPr>
          <p:cNvPr id="4" name="TextBox 3">
            <a:extLst>
              <a:ext uri="{FF2B5EF4-FFF2-40B4-BE49-F238E27FC236}">
                <a16:creationId xmlns:a16="http://schemas.microsoft.com/office/drawing/2014/main" id="{3151F15C-225C-4ACC-9AC6-BA551FA23E37}"/>
              </a:ext>
            </a:extLst>
          </p:cNvPr>
          <p:cNvSpPr txBox="1"/>
          <p:nvPr/>
        </p:nvSpPr>
        <p:spPr>
          <a:xfrm>
            <a:off x="500610" y="615559"/>
            <a:ext cx="9444826" cy="954107"/>
          </a:xfrm>
          <a:prstGeom prst="rect">
            <a:avLst/>
          </a:prstGeom>
          <a:noFill/>
        </p:spPr>
        <p:txBody>
          <a:bodyPr wrap="square" rtlCol="0">
            <a:spAutoFit/>
          </a:bodyPr>
          <a:lstStyle/>
          <a:p>
            <a:r>
              <a:rPr lang="en-GB" sz="2800" b="1" u="sng" dirty="0">
                <a:latin typeface="Comic Sans MS" panose="030F0702030302020204" pitchFamily="66" charset="0"/>
              </a:rPr>
              <a:t>Sentence of the day to write</a:t>
            </a:r>
          </a:p>
          <a:p>
            <a:r>
              <a:rPr lang="en-GB" sz="2800" dirty="0">
                <a:latin typeface="Comic Sans MS" panose="030F0702030302020204" pitchFamily="66" charset="0"/>
              </a:rPr>
              <a:t>I think the pink socks might be the best.</a:t>
            </a:r>
          </a:p>
        </p:txBody>
      </p:sp>
      <p:sp>
        <p:nvSpPr>
          <p:cNvPr id="5" name="TextBox 4">
            <a:extLst>
              <a:ext uri="{FF2B5EF4-FFF2-40B4-BE49-F238E27FC236}">
                <a16:creationId xmlns:a16="http://schemas.microsoft.com/office/drawing/2014/main" id="{7356A99A-8CF4-4C88-9EA3-65D7C630662C}"/>
              </a:ext>
            </a:extLst>
          </p:cNvPr>
          <p:cNvSpPr txBox="1"/>
          <p:nvPr/>
        </p:nvSpPr>
        <p:spPr>
          <a:xfrm>
            <a:off x="495523" y="2044005"/>
            <a:ext cx="9444826" cy="1815882"/>
          </a:xfrm>
          <a:prstGeom prst="rect">
            <a:avLst/>
          </a:prstGeom>
          <a:noFill/>
        </p:spPr>
        <p:txBody>
          <a:bodyPr wrap="square" rtlCol="0">
            <a:spAutoFit/>
          </a:bodyPr>
          <a:lstStyle/>
          <a:p>
            <a:r>
              <a:rPr lang="en-GB" sz="2800" b="1" u="sng" dirty="0">
                <a:latin typeface="Comic Sans MS" panose="030F0702030302020204" pitchFamily="66" charset="0"/>
              </a:rPr>
              <a:t>Activity of the day</a:t>
            </a:r>
          </a:p>
          <a:p>
            <a:r>
              <a:rPr lang="en-GB" sz="2800" dirty="0">
                <a:latin typeface="Comic Sans MS" panose="030F0702030302020204" pitchFamily="66" charset="0"/>
              </a:rPr>
              <a:t>Yes and no questions – go to </a:t>
            </a:r>
            <a:r>
              <a:rPr lang="en-GB" sz="2800" dirty="0">
                <a:latin typeface="Comic Sans MS" panose="030F0702030302020204" pitchFamily="66" charset="0"/>
                <a:hlinkClick r:id="rId2"/>
              </a:rPr>
              <a:t>www.ictgames.com</a:t>
            </a:r>
            <a:r>
              <a:rPr lang="en-GB" sz="2800" dirty="0">
                <a:latin typeface="Comic Sans MS" panose="030F0702030302020204" pitchFamily="66" charset="0"/>
              </a:rPr>
              <a:t> and play tell a t-rex. Select the CVCC and CCVC game. </a:t>
            </a:r>
          </a:p>
          <a:p>
            <a:endParaRPr lang="en-GB" sz="2800" dirty="0">
              <a:latin typeface="Comic Sans MS" panose="030F0702030302020204" pitchFamily="66" charset="0"/>
            </a:endParaRPr>
          </a:p>
        </p:txBody>
      </p:sp>
      <p:pic>
        <p:nvPicPr>
          <p:cNvPr id="6" name="Picture 5">
            <a:extLst>
              <a:ext uri="{FF2B5EF4-FFF2-40B4-BE49-F238E27FC236}">
                <a16:creationId xmlns:a16="http://schemas.microsoft.com/office/drawing/2014/main" id="{9BB00BA0-C624-4E39-9613-3AB147BC4294}"/>
              </a:ext>
            </a:extLst>
          </p:cNvPr>
          <p:cNvPicPr>
            <a:picLocks noChangeAspect="1"/>
          </p:cNvPicPr>
          <p:nvPr/>
        </p:nvPicPr>
        <p:blipFill rotWithShape="1">
          <a:blip r:embed="rId3"/>
          <a:srcRect l="19818" t="26319" r="21171" b="4696"/>
          <a:stretch/>
        </p:blipFill>
        <p:spPr>
          <a:xfrm>
            <a:off x="3452519" y="3485421"/>
            <a:ext cx="3522427" cy="2616535"/>
          </a:xfrm>
          <a:prstGeom prst="rect">
            <a:avLst/>
          </a:prstGeom>
        </p:spPr>
      </p:pic>
    </p:spTree>
    <p:extLst>
      <p:ext uri="{BB962C8B-B14F-4D97-AF65-F5344CB8AC3E}">
        <p14:creationId xmlns:p14="http://schemas.microsoft.com/office/powerpoint/2010/main" val="369473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91EB55-6EC4-4185-B2DC-B284E80D0771}"/>
              </a:ext>
            </a:extLst>
          </p:cNvPr>
          <p:cNvSpPr>
            <a:spLocks noGrp="1"/>
          </p:cNvSpPr>
          <p:nvPr>
            <p:ph type="ftr" sz="quarter" idx="11"/>
          </p:nvPr>
        </p:nvSpPr>
        <p:spPr/>
        <p:txBody>
          <a:bodyPr/>
          <a:lstStyle/>
          <a:p>
            <a:r>
              <a:rPr lang="en-GB" sz="1800" dirty="0"/>
              <a:t>Don't forget to take photographs and put them on tapestry. </a:t>
            </a:r>
            <a:endParaRPr lang="en-US" sz="1800" dirty="0"/>
          </a:p>
        </p:txBody>
      </p:sp>
      <p:sp>
        <p:nvSpPr>
          <p:cNvPr id="11" name="TextBox 10">
            <a:extLst>
              <a:ext uri="{FF2B5EF4-FFF2-40B4-BE49-F238E27FC236}">
                <a16:creationId xmlns:a16="http://schemas.microsoft.com/office/drawing/2014/main" id="{6A76964D-2C96-45D0-95A8-CCB39487F128}"/>
              </a:ext>
            </a:extLst>
          </p:cNvPr>
          <p:cNvSpPr txBox="1"/>
          <p:nvPr/>
        </p:nvSpPr>
        <p:spPr>
          <a:xfrm>
            <a:off x="95414" y="104324"/>
            <a:ext cx="800219" cy="369332"/>
          </a:xfrm>
          <a:prstGeom prst="rect">
            <a:avLst/>
          </a:prstGeom>
          <a:noFill/>
        </p:spPr>
        <p:txBody>
          <a:bodyPr wrap="none" rtlCol="0">
            <a:spAutoFit/>
          </a:bodyPr>
          <a:lstStyle/>
          <a:p>
            <a:r>
              <a:rPr lang="en-GB" dirty="0">
                <a:latin typeface="Comic Sans MS" panose="030F0702030302020204" pitchFamily="66" charset="0"/>
              </a:rPr>
              <a:t>Day 5</a:t>
            </a:r>
          </a:p>
        </p:txBody>
      </p:sp>
      <p:sp>
        <p:nvSpPr>
          <p:cNvPr id="4" name="TextBox 3">
            <a:extLst>
              <a:ext uri="{FF2B5EF4-FFF2-40B4-BE49-F238E27FC236}">
                <a16:creationId xmlns:a16="http://schemas.microsoft.com/office/drawing/2014/main" id="{3151F15C-225C-4ACC-9AC6-BA551FA23E37}"/>
              </a:ext>
            </a:extLst>
          </p:cNvPr>
          <p:cNvSpPr txBox="1"/>
          <p:nvPr/>
        </p:nvSpPr>
        <p:spPr>
          <a:xfrm>
            <a:off x="477089" y="757030"/>
            <a:ext cx="9444826" cy="954107"/>
          </a:xfrm>
          <a:prstGeom prst="rect">
            <a:avLst/>
          </a:prstGeom>
          <a:noFill/>
        </p:spPr>
        <p:txBody>
          <a:bodyPr wrap="square" rtlCol="0">
            <a:spAutoFit/>
          </a:bodyPr>
          <a:lstStyle/>
          <a:p>
            <a:r>
              <a:rPr lang="en-GB" sz="2800" b="1" u="sng" dirty="0">
                <a:latin typeface="Comic Sans MS" panose="030F0702030302020204" pitchFamily="66" charset="0"/>
              </a:rPr>
              <a:t>Sentence of the day to write</a:t>
            </a:r>
          </a:p>
          <a:p>
            <a:r>
              <a:rPr lang="en-GB" sz="2800" dirty="0">
                <a:latin typeface="Comic Sans MS" panose="030F0702030302020204" pitchFamily="66" charset="0"/>
              </a:rPr>
              <a:t>It is not best to jump on the bed. </a:t>
            </a:r>
          </a:p>
        </p:txBody>
      </p:sp>
      <p:sp>
        <p:nvSpPr>
          <p:cNvPr id="5" name="TextBox 4">
            <a:extLst>
              <a:ext uri="{FF2B5EF4-FFF2-40B4-BE49-F238E27FC236}">
                <a16:creationId xmlns:a16="http://schemas.microsoft.com/office/drawing/2014/main" id="{7356A99A-8CF4-4C88-9EA3-65D7C630662C}"/>
              </a:ext>
            </a:extLst>
          </p:cNvPr>
          <p:cNvSpPr txBox="1"/>
          <p:nvPr/>
        </p:nvSpPr>
        <p:spPr>
          <a:xfrm>
            <a:off x="477089" y="2337366"/>
            <a:ext cx="9444826" cy="3108543"/>
          </a:xfrm>
          <a:prstGeom prst="rect">
            <a:avLst/>
          </a:prstGeom>
          <a:noFill/>
        </p:spPr>
        <p:txBody>
          <a:bodyPr wrap="square" rtlCol="0">
            <a:spAutoFit/>
          </a:bodyPr>
          <a:lstStyle/>
          <a:p>
            <a:r>
              <a:rPr lang="en-GB" sz="2800" b="1" u="sng" dirty="0">
                <a:latin typeface="Comic Sans MS" panose="030F0702030302020204" pitchFamily="66" charset="0"/>
              </a:rPr>
              <a:t>Activity of the day</a:t>
            </a:r>
          </a:p>
          <a:p>
            <a:r>
              <a:rPr lang="en-GB" sz="2800" dirty="0">
                <a:latin typeface="Comic Sans MS" panose="030F0702030302020204" pitchFamily="66" charset="0"/>
              </a:rPr>
              <a:t>Bag of words – find a variety of objects around the house that have sounds in that your child has learnt, for example chain, coat, fish, bath, ring, tail, feet, light, food, book, car, fork, turnip, cow, coin, ear, hair, hammer. Write each word on a piece of paper. Get your child to read the word and match it to the object.  </a:t>
            </a:r>
          </a:p>
        </p:txBody>
      </p:sp>
    </p:spTree>
    <p:extLst>
      <p:ext uri="{BB962C8B-B14F-4D97-AF65-F5344CB8AC3E}">
        <p14:creationId xmlns:p14="http://schemas.microsoft.com/office/powerpoint/2010/main" val="415397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C7C15-DA0C-42F4-BCB5-B5B7AEA3F26F}"/>
              </a:ext>
            </a:extLst>
          </p:cNvPr>
          <p:cNvSpPr txBox="1"/>
          <p:nvPr/>
        </p:nvSpPr>
        <p:spPr>
          <a:xfrm>
            <a:off x="927652" y="580445"/>
            <a:ext cx="10336696" cy="4031873"/>
          </a:xfrm>
          <a:prstGeom prst="rect">
            <a:avLst/>
          </a:prstGeom>
          <a:noFill/>
        </p:spPr>
        <p:txBody>
          <a:bodyPr wrap="square" rtlCol="0">
            <a:spAutoFit/>
          </a:bodyPr>
          <a:lstStyle/>
          <a:p>
            <a:r>
              <a:rPr lang="en-GB" sz="3200" dirty="0">
                <a:latin typeface="Comic Sans MS" panose="030F0702030302020204" pitchFamily="66" charset="0"/>
              </a:rPr>
              <a:t>First read the phonics session support sheet. If possible follow the format for practicing phonics. There are 2 slides for each day. One with a sound to recap and a tricky word to practice writing and a new tricky word to practice reading. The other slide will have a picture and caption that you can get your child to write a sentence for. When asking your child to write a sentence, remind them to remember:</a:t>
            </a:r>
          </a:p>
        </p:txBody>
      </p:sp>
      <p:pic>
        <p:nvPicPr>
          <p:cNvPr id="3" name="Picture 2">
            <a:extLst>
              <a:ext uri="{FF2B5EF4-FFF2-40B4-BE49-F238E27FC236}">
                <a16:creationId xmlns:a16="http://schemas.microsoft.com/office/drawing/2014/main" id="{B2C08041-CBA8-4954-9A9B-B6789331F3B8}"/>
              </a:ext>
            </a:extLst>
          </p:cNvPr>
          <p:cNvPicPr>
            <a:picLocks noChangeAspect="1"/>
          </p:cNvPicPr>
          <p:nvPr/>
        </p:nvPicPr>
        <p:blipFill rotWithShape="1">
          <a:blip r:embed="rId2"/>
          <a:srcRect l="31533" t="44058" r="44450" b="47247"/>
          <a:stretch/>
        </p:blipFill>
        <p:spPr>
          <a:xfrm>
            <a:off x="2859820" y="4600782"/>
            <a:ext cx="5783248" cy="1330500"/>
          </a:xfrm>
          <a:prstGeom prst="rect">
            <a:avLst/>
          </a:prstGeom>
        </p:spPr>
      </p:pic>
    </p:spTree>
    <p:extLst>
      <p:ext uri="{BB962C8B-B14F-4D97-AF65-F5344CB8AC3E}">
        <p14:creationId xmlns:p14="http://schemas.microsoft.com/office/powerpoint/2010/main" val="281900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7536BC-2A8D-4FE9-B3A7-D6544A21FAF2}"/>
              </a:ext>
            </a:extLst>
          </p:cNvPr>
          <p:cNvSpPr>
            <a:spLocks noGrp="1"/>
          </p:cNvSpPr>
          <p:nvPr>
            <p:ph type="ftr" sz="quarter" idx="11"/>
          </p:nvPr>
        </p:nvSpPr>
        <p:spPr/>
        <p:txBody>
          <a:bodyPr/>
          <a:lstStyle/>
          <a:p>
            <a:r>
              <a:rPr lang="en-GB" dirty="0"/>
              <a:t>Don't forget to take photographs and put them on tapestry. </a:t>
            </a:r>
            <a:endParaRPr lang="en-US" dirty="0"/>
          </a:p>
        </p:txBody>
      </p:sp>
      <p:pic>
        <p:nvPicPr>
          <p:cNvPr id="3" name="Picture 2">
            <a:extLst>
              <a:ext uri="{FF2B5EF4-FFF2-40B4-BE49-F238E27FC236}">
                <a16:creationId xmlns:a16="http://schemas.microsoft.com/office/drawing/2014/main" id="{0764BD6F-A949-42FB-AD8F-E0DEE4DC50B7}"/>
              </a:ext>
            </a:extLst>
          </p:cNvPr>
          <p:cNvPicPr>
            <a:picLocks noChangeAspect="1"/>
          </p:cNvPicPr>
          <p:nvPr/>
        </p:nvPicPr>
        <p:blipFill rotWithShape="1">
          <a:blip r:embed="rId2"/>
          <a:srcRect l="13115" t="45217" r="52554" b="15710"/>
          <a:stretch/>
        </p:blipFill>
        <p:spPr>
          <a:xfrm>
            <a:off x="1669774" y="65137"/>
            <a:ext cx="9303026" cy="6727726"/>
          </a:xfrm>
          <a:prstGeom prst="rect">
            <a:avLst/>
          </a:prstGeom>
        </p:spPr>
      </p:pic>
    </p:spTree>
    <p:extLst>
      <p:ext uri="{BB962C8B-B14F-4D97-AF65-F5344CB8AC3E}">
        <p14:creationId xmlns:p14="http://schemas.microsoft.com/office/powerpoint/2010/main" val="270812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91EB55-6EC4-4185-B2DC-B284E80D0771}"/>
              </a:ext>
            </a:extLst>
          </p:cNvPr>
          <p:cNvSpPr>
            <a:spLocks noGrp="1"/>
          </p:cNvSpPr>
          <p:nvPr>
            <p:ph type="ftr" sz="quarter" idx="11"/>
          </p:nvPr>
        </p:nvSpPr>
        <p:spPr/>
        <p:txBody>
          <a:bodyPr/>
          <a:lstStyle/>
          <a:p>
            <a:r>
              <a:rPr lang="en-GB" sz="1800" dirty="0"/>
              <a:t>Don't forget to take photographs and put them on tapestry. </a:t>
            </a:r>
            <a:endParaRPr lang="en-US" sz="1800" dirty="0"/>
          </a:p>
        </p:txBody>
      </p:sp>
      <p:pic>
        <p:nvPicPr>
          <p:cNvPr id="12" name="Picture 5" descr="abc">
            <a:extLst>
              <a:ext uri="{FF2B5EF4-FFF2-40B4-BE49-F238E27FC236}">
                <a16:creationId xmlns:a16="http://schemas.microsoft.com/office/drawing/2014/main" id="{1EC310E0-52DC-4D0B-B65E-5D8CCF7AC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1364139"/>
            <a:ext cx="5759450"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5224F724-6264-4E50-B200-C711C2110671}"/>
              </a:ext>
            </a:extLst>
          </p:cNvPr>
          <p:cNvSpPr txBox="1"/>
          <p:nvPr/>
        </p:nvSpPr>
        <p:spPr>
          <a:xfrm>
            <a:off x="3231027" y="482437"/>
            <a:ext cx="9444826" cy="523220"/>
          </a:xfrm>
          <a:prstGeom prst="rect">
            <a:avLst/>
          </a:prstGeom>
          <a:noFill/>
        </p:spPr>
        <p:txBody>
          <a:bodyPr wrap="square" rtlCol="0">
            <a:spAutoFit/>
          </a:bodyPr>
          <a:lstStyle/>
          <a:p>
            <a:r>
              <a:rPr lang="en-GB" sz="2800" b="1" dirty="0">
                <a:latin typeface="Comic Sans MS" panose="030F0702030302020204" pitchFamily="66" charset="0"/>
              </a:rPr>
              <a:t>Sing the alphabet song everyday</a:t>
            </a:r>
            <a:endParaRPr lang="en-GB" sz="2800" dirty="0">
              <a:latin typeface="Comic Sans MS" panose="030F0702030302020204" pitchFamily="66" charset="0"/>
            </a:endParaRPr>
          </a:p>
        </p:txBody>
      </p:sp>
    </p:spTree>
    <p:extLst>
      <p:ext uri="{BB962C8B-B14F-4D97-AF65-F5344CB8AC3E}">
        <p14:creationId xmlns:p14="http://schemas.microsoft.com/office/powerpoint/2010/main" val="2530943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D54CB6-E250-4BF5-BCEB-BBF75F3FD5C6}"/>
              </a:ext>
            </a:extLst>
          </p:cNvPr>
          <p:cNvSpPr>
            <a:spLocks noGrp="1"/>
          </p:cNvSpPr>
          <p:nvPr>
            <p:ph type="ftr" sz="quarter" idx="11"/>
          </p:nvPr>
        </p:nvSpPr>
        <p:spPr/>
        <p:txBody>
          <a:bodyPr/>
          <a:lstStyle/>
          <a:p>
            <a:r>
              <a:rPr lang="en-GB" dirty="0"/>
              <a:t>Don't forget to take photographs and put them on tapestry. </a:t>
            </a:r>
            <a:endParaRPr lang="en-US" dirty="0"/>
          </a:p>
        </p:txBody>
      </p:sp>
      <p:sp>
        <p:nvSpPr>
          <p:cNvPr id="3" name="TextBox 2">
            <a:extLst>
              <a:ext uri="{FF2B5EF4-FFF2-40B4-BE49-F238E27FC236}">
                <a16:creationId xmlns:a16="http://schemas.microsoft.com/office/drawing/2014/main" id="{B377CBE4-A5D4-4D2E-B6E4-10EBF1D22AC9}"/>
              </a:ext>
            </a:extLst>
          </p:cNvPr>
          <p:cNvSpPr txBox="1"/>
          <p:nvPr/>
        </p:nvSpPr>
        <p:spPr>
          <a:xfrm>
            <a:off x="146294" y="449802"/>
            <a:ext cx="11899411" cy="5262979"/>
          </a:xfrm>
          <a:prstGeom prst="rect">
            <a:avLst/>
          </a:prstGeom>
          <a:noFill/>
        </p:spPr>
        <p:txBody>
          <a:bodyPr wrap="none" rtlCol="0">
            <a:spAutoFit/>
          </a:bodyPr>
          <a:lstStyle/>
          <a:p>
            <a:r>
              <a:rPr lang="en-GB" sz="3600" dirty="0">
                <a:latin typeface="Comic Sans MS" panose="030F0702030302020204" pitchFamily="66" charset="0"/>
              </a:rPr>
              <a:t>Sounds your child should know by the end of reception</a:t>
            </a:r>
          </a:p>
          <a:p>
            <a:r>
              <a:rPr lang="en-GB" sz="6000" dirty="0">
                <a:latin typeface="Comic Sans MS" panose="030F0702030302020204" pitchFamily="66" charset="0"/>
              </a:rPr>
              <a:t>s		a		t		p		i		n		m	d		g		o		c		k 	</a:t>
            </a:r>
          </a:p>
          <a:p>
            <a:r>
              <a:rPr lang="en-GB" sz="6000" dirty="0">
                <a:latin typeface="Comic Sans MS" panose="030F0702030302020204" pitchFamily="66" charset="0"/>
              </a:rPr>
              <a:t>ck 	e		u		r		h 	b		f		ff		l		ll		ss	</a:t>
            </a:r>
          </a:p>
          <a:p>
            <a:r>
              <a:rPr lang="en-GB" sz="6000" dirty="0">
                <a:latin typeface="Comic Sans MS" panose="030F0702030302020204" pitchFamily="66" charset="0"/>
              </a:rPr>
              <a:t>j		v		w	x		y		z		zz		qu		ch		sh	</a:t>
            </a:r>
          </a:p>
          <a:p>
            <a:r>
              <a:rPr lang="en-GB" sz="6000" dirty="0">
                <a:latin typeface="Comic Sans MS" panose="030F0702030302020204" pitchFamily="66" charset="0"/>
              </a:rPr>
              <a:t>th		ng		ai		ee		igh	oa		oo		ar	</a:t>
            </a:r>
          </a:p>
          <a:p>
            <a:r>
              <a:rPr lang="en-GB" sz="6000" dirty="0">
                <a:latin typeface="Comic Sans MS" panose="030F0702030302020204" pitchFamily="66" charset="0"/>
              </a:rPr>
              <a:t>or		ur		ow	oi		ear 	air	ure er</a:t>
            </a:r>
          </a:p>
        </p:txBody>
      </p:sp>
    </p:spTree>
    <p:extLst>
      <p:ext uri="{BB962C8B-B14F-4D97-AF65-F5344CB8AC3E}">
        <p14:creationId xmlns:p14="http://schemas.microsoft.com/office/powerpoint/2010/main" val="166005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BA7F87-41AA-4665-981A-2CF9FC511DC7}"/>
              </a:ext>
            </a:extLst>
          </p:cNvPr>
          <p:cNvSpPr>
            <a:spLocks noGrp="1"/>
          </p:cNvSpPr>
          <p:nvPr>
            <p:ph type="ftr" sz="quarter" idx="11"/>
          </p:nvPr>
        </p:nvSpPr>
        <p:spPr/>
        <p:txBody>
          <a:bodyPr/>
          <a:lstStyle/>
          <a:p>
            <a:r>
              <a:rPr lang="en-GB" dirty="0"/>
              <a:t>Don't forget to take photographs and put them on tapestry. </a:t>
            </a:r>
            <a:endParaRPr lang="en-US" dirty="0"/>
          </a:p>
        </p:txBody>
      </p:sp>
      <p:sp>
        <p:nvSpPr>
          <p:cNvPr id="3" name="TextBox 2">
            <a:extLst>
              <a:ext uri="{FF2B5EF4-FFF2-40B4-BE49-F238E27FC236}">
                <a16:creationId xmlns:a16="http://schemas.microsoft.com/office/drawing/2014/main" id="{513E5EB5-E76B-49D6-9775-8C5F55FF3B50}"/>
              </a:ext>
            </a:extLst>
          </p:cNvPr>
          <p:cNvSpPr txBox="1"/>
          <p:nvPr/>
        </p:nvSpPr>
        <p:spPr>
          <a:xfrm>
            <a:off x="195185" y="871222"/>
            <a:ext cx="11801629" cy="3908762"/>
          </a:xfrm>
          <a:prstGeom prst="rect">
            <a:avLst/>
          </a:prstGeom>
          <a:noFill/>
        </p:spPr>
        <p:txBody>
          <a:bodyPr wrap="none" rtlCol="0">
            <a:spAutoFit/>
          </a:bodyPr>
          <a:lstStyle/>
          <a:p>
            <a:r>
              <a:rPr lang="en-GB" sz="3200" dirty="0">
                <a:latin typeface="Comic Sans MS" panose="030F0702030302020204" pitchFamily="66" charset="0"/>
              </a:rPr>
              <a:t>Tricky words your child should know by the end of reception</a:t>
            </a:r>
          </a:p>
          <a:p>
            <a:r>
              <a:rPr lang="en-GB" sz="5400" dirty="0">
                <a:latin typeface="Comic Sans MS" panose="030F0702030302020204" pitchFamily="66" charset="0"/>
              </a:rPr>
              <a:t>I no to the go into he she we me be </a:t>
            </a:r>
          </a:p>
          <a:p>
            <a:r>
              <a:rPr lang="en-GB" sz="5400" dirty="0">
                <a:latin typeface="Comic Sans MS" panose="030F0702030302020204" pitchFamily="66" charset="0"/>
              </a:rPr>
              <a:t>was my you they her all are said so</a:t>
            </a:r>
          </a:p>
          <a:p>
            <a:r>
              <a:rPr lang="en-GB" sz="5400" dirty="0">
                <a:latin typeface="Comic Sans MS" panose="030F0702030302020204" pitchFamily="66" charset="0"/>
              </a:rPr>
              <a:t>have like some come were there </a:t>
            </a:r>
          </a:p>
          <a:p>
            <a:r>
              <a:rPr lang="en-GB" sz="5400" dirty="0">
                <a:latin typeface="Comic Sans MS" panose="030F0702030302020204" pitchFamily="66" charset="0"/>
              </a:rPr>
              <a:t>little one do when out what</a:t>
            </a:r>
          </a:p>
        </p:txBody>
      </p:sp>
    </p:spTree>
    <p:extLst>
      <p:ext uri="{BB962C8B-B14F-4D97-AF65-F5344CB8AC3E}">
        <p14:creationId xmlns:p14="http://schemas.microsoft.com/office/powerpoint/2010/main" val="190917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BA7F87-41AA-4665-981A-2CF9FC511DC7}"/>
              </a:ext>
            </a:extLst>
          </p:cNvPr>
          <p:cNvSpPr>
            <a:spLocks noGrp="1"/>
          </p:cNvSpPr>
          <p:nvPr>
            <p:ph type="ftr" sz="quarter" idx="11"/>
          </p:nvPr>
        </p:nvSpPr>
        <p:spPr/>
        <p:txBody>
          <a:bodyPr/>
          <a:lstStyle/>
          <a:p>
            <a:r>
              <a:rPr lang="en-GB" dirty="0"/>
              <a:t>Don't forget to take photographs and put them on tapestry. </a:t>
            </a:r>
            <a:endParaRPr lang="en-US" dirty="0"/>
          </a:p>
        </p:txBody>
      </p:sp>
      <p:sp>
        <p:nvSpPr>
          <p:cNvPr id="3" name="TextBox 2">
            <a:extLst>
              <a:ext uri="{FF2B5EF4-FFF2-40B4-BE49-F238E27FC236}">
                <a16:creationId xmlns:a16="http://schemas.microsoft.com/office/drawing/2014/main" id="{513E5EB5-E76B-49D6-9775-8C5F55FF3B50}"/>
              </a:ext>
            </a:extLst>
          </p:cNvPr>
          <p:cNvSpPr txBox="1"/>
          <p:nvPr/>
        </p:nvSpPr>
        <p:spPr>
          <a:xfrm>
            <a:off x="195185" y="871222"/>
            <a:ext cx="11513784" cy="4739759"/>
          </a:xfrm>
          <a:prstGeom prst="rect">
            <a:avLst/>
          </a:prstGeom>
          <a:noFill/>
        </p:spPr>
        <p:txBody>
          <a:bodyPr wrap="square" rtlCol="0">
            <a:spAutoFit/>
          </a:bodyPr>
          <a:lstStyle/>
          <a:p>
            <a:r>
              <a:rPr lang="en-GB" sz="3200" dirty="0">
                <a:latin typeface="Comic Sans MS" panose="030F0702030302020204" pitchFamily="66" charset="0"/>
              </a:rPr>
              <a:t>Phase 4 suggested words</a:t>
            </a:r>
          </a:p>
          <a:p>
            <a:r>
              <a:rPr lang="en-GB" sz="5400" dirty="0">
                <a:latin typeface="Comic Sans MS" panose="030F0702030302020204" pitchFamily="66" charset="0"/>
              </a:rPr>
              <a:t>went help just tent belt hump band dent felt lamp gulp wind land nest link sink hunt best tilt lift lost damp tuft bust camp gift limp soft pond gust hand next milk </a:t>
            </a:r>
          </a:p>
        </p:txBody>
      </p:sp>
    </p:spTree>
    <p:extLst>
      <p:ext uri="{BB962C8B-B14F-4D97-AF65-F5344CB8AC3E}">
        <p14:creationId xmlns:p14="http://schemas.microsoft.com/office/powerpoint/2010/main" val="105294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91EB55-6EC4-4185-B2DC-B284E80D0771}"/>
              </a:ext>
            </a:extLst>
          </p:cNvPr>
          <p:cNvSpPr>
            <a:spLocks noGrp="1"/>
          </p:cNvSpPr>
          <p:nvPr>
            <p:ph type="ftr" sz="quarter" idx="11"/>
          </p:nvPr>
        </p:nvSpPr>
        <p:spPr/>
        <p:txBody>
          <a:bodyPr/>
          <a:lstStyle/>
          <a:p>
            <a:r>
              <a:rPr lang="en-GB" sz="1800" dirty="0"/>
              <a:t>Don't forget to take photographs and put them on tapestry. </a:t>
            </a:r>
            <a:endParaRPr lang="en-US" sz="1800" dirty="0"/>
          </a:p>
        </p:txBody>
      </p:sp>
      <p:sp>
        <p:nvSpPr>
          <p:cNvPr id="11" name="TextBox 10">
            <a:extLst>
              <a:ext uri="{FF2B5EF4-FFF2-40B4-BE49-F238E27FC236}">
                <a16:creationId xmlns:a16="http://schemas.microsoft.com/office/drawing/2014/main" id="{6A76964D-2C96-45D0-95A8-CCB39487F128}"/>
              </a:ext>
            </a:extLst>
          </p:cNvPr>
          <p:cNvSpPr txBox="1"/>
          <p:nvPr/>
        </p:nvSpPr>
        <p:spPr>
          <a:xfrm>
            <a:off x="95414" y="104324"/>
            <a:ext cx="763351" cy="369332"/>
          </a:xfrm>
          <a:prstGeom prst="rect">
            <a:avLst/>
          </a:prstGeom>
          <a:noFill/>
        </p:spPr>
        <p:txBody>
          <a:bodyPr wrap="none" rtlCol="0">
            <a:spAutoFit/>
          </a:bodyPr>
          <a:lstStyle/>
          <a:p>
            <a:r>
              <a:rPr lang="en-GB" dirty="0">
                <a:latin typeface="Comic Sans MS" panose="030F0702030302020204" pitchFamily="66" charset="0"/>
              </a:rPr>
              <a:t>Day 1</a:t>
            </a:r>
          </a:p>
        </p:txBody>
      </p:sp>
      <p:sp>
        <p:nvSpPr>
          <p:cNvPr id="4" name="TextBox 3">
            <a:extLst>
              <a:ext uri="{FF2B5EF4-FFF2-40B4-BE49-F238E27FC236}">
                <a16:creationId xmlns:a16="http://schemas.microsoft.com/office/drawing/2014/main" id="{3151F15C-225C-4ACC-9AC6-BA551FA23E37}"/>
              </a:ext>
            </a:extLst>
          </p:cNvPr>
          <p:cNvSpPr txBox="1"/>
          <p:nvPr/>
        </p:nvSpPr>
        <p:spPr>
          <a:xfrm>
            <a:off x="477089" y="757030"/>
            <a:ext cx="9444826" cy="954107"/>
          </a:xfrm>
          <a:prstGeom prst="rect">
            <a:avLst/>
          </a:prstGeom>
          <a:noFill/>
        </p:spPr>
        <p:txBody>
          <a:bodyPr wrap="square" rtlCol="0">
            <a:spAutoFit/>
          </a:bodyPr>
          <a:lstStyle/>
          <a:p>
            <a:r>
              <a:rPr lang="en-GB" sz="2800" b="1" u="sng" dirty="0">
                <a:latin typeface="Comic Sans MS" panose="030F0702030302020204" pitchFamily="66" charset="0"/>
              </a:rPr>
              <a:t>Sentence of the day to write</a:t>
            </a:r>
          </a:p>
          <a:p>
            <a:r>
              <a:rPr lang="en-GB" sz="2800" dirty="0">
                <a:latin typeface="Comic Sans MS" panose="030F0702030302020204" pitchFamily="66" charset="0"/>
              </a:rPr>
              <a:t>The chimp sings as he jumps. </a:t>
            </a:r>
          </a:p>
        </p:txBody>
      </p:sp>
      <p:sp>
        <p:nvSpPr>
          <p:cNvPr id="5" name="TextBox 4">
            <a:extLst>
              <a:ext uri="{FF2B5EF4-FFF2-40B4-BE49-F238E27FC236}">
                <a16:creationId xmlns:a16="http://schemas.microsoft.com/office/drawing/2014/main" id="{7356A99A-8CF4-4C88-9EA3-65D7C630662C}"/>
              </a:ext>
            </a:extLst>
          </p:cNvPr>
          <p:cNvSpPr txBox="1"/>
          <p:nvPr/>
        </p:nvSpPr>
        <p:spPr>
          <a:xfrm>
            <a:off x="477089" y="2337366"/>
            <a:ext cx="9444826" cy="2246769"/>
          </a:xfrm>
          <a:prstGeom prst="rect">
            <a:avLst/>
          </a:prstGeom>
          <a:noFill/>
        </p:spPr>
        <p:txBody>
          <a:bodyPr wrap="square" rtlCol="0">
            <a:spAutoFit/>
          </a:bodyPr>
          <a:lstStyle/>
          <a:p>
            <a:r>
              <a:rPr lang="en-GB" sz="2800" b="1" u="sng" dirty="0">
                <a:latin typeface="Comic Sans MS" panose="030F0702030302020204" pitchFamily="66" charset="0"/>
              </a:rPr>
              <a:t>Activity of the day</a:t>
            </a:r>
          </a:p>
          <a:p>
            <a:r>
              <a:rPr lang="en-GB" sz="2800" dirty="0">
                <a:latin typeface="Comic Sans MS" panose="030F0702030302020204" pitchFamily="66" charset="0"/>
              </a:rPr>
              <a:t>Letter formation – at this point of the year we would be starting to focus on letter size and where the letter goes on the line. Todays focus on the correct formation of a c e i m n and o. These are small letters.  </a:t>
            </a:r>
          </a:p>
        </p:txBody>
      </p:sp>
    </p:spTree>
    <p:extLst>
      <p:ext uri="{BB962C8B-B14F-4D97-AF65-F5344CB8AC3E}">
        <p14:creationId xmlns:p14="http://schemas.microsoft.com/office/powerpoint/2010/main" val="2167401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91EB55-6EC4-4185-B2DC-B284E80D0771}"/>
              </a:ext>
            </a:extLst>
          </p:cNvPr>
          <p:cNvSpPr>
            <a:spLocks noGrp="1"/>
          </p:cNvSpPr>
          <p:nvPr>
            <p:ph type="ftr" sz="quarter" idx="11"/>
          </p:nvPr>
        </p:nvSpPr>
        <p:spPr/>
        <p:txBody>
          <a:bodyPr/>
          <a:lstStyle/>
          <a:p>
            <a:r>
              <a:rPr lang="en-GB" sz="1800" dirty="0"/>
              <a:t>Don't forget to take photographs and put them on tapestry. </a:t>
            </a:r>
            <a:endParaRPr lang="en-US" sz="1800" dirty="0"/>
          </a:p>
        </p:txBody>
      </p:sp>
      <p:sp>
        <p:nvSpPr>
          <p:cNvPr id="11" name="TextBox 10">
            <a:extLst>
              <a:ext uri="{FF2B5EF4-FFF2-40B4-BE49-F238E27FC236}">
                <a16:creationId xmlns:a16="http://schemas.microsoft.com/office/drawing/2014/main" id="{6A76964D-2C96-45D0-95A8-CCB39487F128}"/>
              </a:ext>
            </a:extLst>
          </p:cNvPr>
          <p:cNvSpPr txBox="1"/>
          <p:nvPr/>
        </p:nvSpPr>
        <p:spPr>
          <a:xfrm>
            <a:off x="95414" y="104324"/>
            <a:ext cx="800219" cy="369332"/>
          </a:xfrm>
          <a:prstGeom prst="rect">
            <a:avLst/>
          </a:prstGeom>
          <a:noFill/>
        </p:spPr>
        <p:txBody>
          <a:bodyPr wrap="none" rtlCol="0">
            <a:spAutoFit/>
          </a:bodyPr>
          <a:lstStyle/>
          <a:p>
            <a:r>
              <a:rPr lang="en-GB" dirty="0">
                <a:latin typeface="Comic Sans MS" panose="030F0702030302020204" pitchFamily="66" charset="0"/>
              </a:rPr>
              <a:t>Day 2</a:t>
            </a:r>
          </a:p>
        </p:txBody>
      </p:sp>
      <p:sp>
        <p:nvSpPr>
          <p:cNvPr id="4" name="TextBox 3">
            <a:extLst>
              <a:ext uri="{FF2B5EF4-FFF2-40B4-BE49-F238E27FC236}">
                <a16:creationId xmlns:a16="http://schemas.microsoft.com/office/drawing/2014/main" id="{3151F15C-225C-4ACC-9AC6-BA551FA23E37}"/>
              </a:ext>
            </a:extLst>
          </p:cNvPr>
          <p:cNvSpPr txBox="1"/>
          <p:nvPr/>
        </p:nvSpPr>
        <p:spPr>
          <a:xfrm>
            <a:off x="477089" y="757030"/>
            <a:ext cx="9444826" cy="954107"/>
          </a:xfrm>
          <a:prstGeom prst="rect">
            <a:avLst/>
          </a:prstGeom>
          <a:noFill/>
        </p:spPr>
        <p:txBody>
          <a:bodyPr wrap="square" rtlCol="0">
            <a:spAutoFit/>
          </a:bodyPr>
          <a:lstStyle/>
          <a:p>
            <a:r>
              <a:rPr lang="en-GB" sz="2800" b="1" u="sng" dirty="0">
                <a:latin typeface="Comic Sans MS" panose="030F0702030302020204" pitchFamily="66" charset="0"/>
              </a:rPr>
              <a:t>Sentence of the day to write</a:t>
            </a:r>
          </a:p>
          <a:p>
            <a:r>
              <a:rPr lang="en-GB" sz="2800" dirty="0">
                <a:latin typeface="Comic Sans MS" panose="030F0702030302020204" pitchFamily="66" charset="0"/>
              </a:rPr>
              <a:t>We put the tent next to the pond. </a:t>
            </a:r>
          </a:p>
        </p:txBody>
      </p:sp>
      <p:sp>
        <p:nvSpPr>
          <p:cNvPr id="5" name="TextBox 4">
            <a:extLst>
              <a:ext uri="{FF2B5EF4-FFF2-40B4-BE49-F238E27FC236}">
                <a16:creationId xmlns:a16="http://schemas.microsoft.com/office/drawing/2014/main" id="{7356A99A-8CF4-4C88-9EA3-65D7C630662C}"/>
              </a:ext>
            </a:extLst>
          </p:cNvPr>
          <p:cNvSpPr txBox="1"/>
          <p:nvPr/>
        </p:nvSpPr>
        <p:spPr>
          <a:xfrm>
            <a:off x="477089" y="2337366"/>
            <a:ext cx="9444826" cy="1384995"/>
          </a:xfrm>
          <a:prstGeom prst="rect">
            <a:avLst/>
          </a:prstGeom>
          <a:noFill/>
        </p:spPr>
        <p:txBody>
          <a:bodyPr wrap="square" rtlCol="0">
            <a:spAutoFit/>
          </a:bodyPr>
          <a:lstStyle/>
          <a:p>
            <a:r>
              <a:rPr lang="en-GB" sz="2800" b="1" u="sng" dirty="0">
                <a:latin typeface="Comic Sans MS" panose="030F0702030302020204" pitchFamily="66" charset="0"/>
              </a:rPr>
              <a:t>Activity of the day</a:t>
            </a:r>
          </a:p>
          <a:p>
            <a:r>
              <a:rPr lang="en-GB" sz="2800" dirty="0">
                <a:latin typeface="Comic Sans MS" panose="030F0702030302020204" pitchFamily="66" charset="0"/>
              </a:rPr>
              <a:t>Go to </a:t>
            </a:r>
            <a:r>
              <a:rPr lang="en-GB" sz="2800" dirty="0">
                <a:latin typeface="Comic Sans MS" panose="030F0702030302020204" pitchFamily="66" charset="0"/>
                <a:hlinkClick r:id="rId2"/>
              </a:rPr>
              <a:t>www.phonicsplay.co.uk</a:t>
            </a:r>
            <a:r>
              <a:rPr lang="en-GB" sz="2800" dirty="0">
                <a:latin typeface="Comic Sans MS" panose="030F0702030302020204" pitchFamily="66" charset="0"/>
              </a:rPr>
              <a:t> and read the interactive story book. </a:t>
            </a:r>
          </a:p>
        </p:txBody>
      </p:sp>
      <p:pic>
        <p:nvPicPr>
          <p:cNvPr id="3" name="Picture 2">
            <a:extLst>
              <a:ext uri="{FF2B5EF4-FFF2-40B4-BE49-F238E27FC236}">
                <a16:creationId xmlns:a16="http://schemas.microsoft.com/office/drawing/2014/main" id="{4FE5E840-089E-4C61-96C0-C344EEB51C19}"/>
              </a:ext>
            </a:extLst>
          </p:cNvPr>
          <p:cNvPicPr>
            <a:picLocks noChangeAspect="1"/>
          </p:cNvPicPr>
          <p:nvPr/>
        </p:nvPicPr>
        <p:blipFill rotWithShape="1">
          <a:blip r:embed="rId3"/>
          <a:srcRect l="26546" t="50000" r="57084" b="29943"/>
          <a:stretch/>
        </p:blipFill>
        <p:spPr>
          <a:xfrm>
            <a:off x="7648414" y="3655267"/>
            <a:ext cx="2727703" cy="2123540"/>
          </a:xfrm>
          <a:prstGeom prst="rect">
            <a:avLst/>
          </a:prstGeom>
        </p:spPr>
      </p:pic>
    </p:spTree>
    <p:extLst>
      <p:ext uri="{BB962C8B-B14F-4D97-AF65-F5344CB8AC3E}">
        <p14:creationId xmlns:p14="http://schemas.microsoft.com/office/powerpoint/2010/main" val="29340077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1244</TotalTime>
  <Words>749</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Comic Sans MS</vt:lpstr>
      <vt:lpstr>Trebuchet MS</vt:lpstr>
      <vt:lpstr>Wingdings 3</vt:lpstr>
      <vt:lpstr>Facet</vt:lpstr>
      <vt:lpstr>5 Days of phonics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Days of phonics</dc:title>
  <dc:creator>Lisa Harper</dc:creator>
  <cp:lastModifiedBy>Lisa Harper</cp:lastModifiedBy>
  <cp:revision>52</cp:revision>
  <dcterms:created xsi:type="dcterms:W3CDTF">2020-03-22T22:37:58Z</dcterms:created>
  <dcterms:modified xsi:type="dcterms:W3CDTF">2020-06-06T19:46:06Z</dcterms:modified>
</cp:coreProperties>
</file>