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3" r:id="rId4"/>
  </p:sldMasterIdLst>
  <p:notesMasterIdLst>
    <p:notesMasterId r:id="rId11"/>
  </p:notesMasterIdLst>
  <p:sldIdLst>
    <p:sldId id="257" r:id="rId5"/>
    <p:sldId id="265" r:id="rId6"/>
    <p:sldId id="266" r:id="rId7"/>
    <p:sldId id="268" r:id="rId8"/>
    <p:sldId id="26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9" autoAdjust="0"/>
  </p:normalViewPr>
  <p:slideViewPr>
    <p:cSldViewPr snapToGrid="0">
      <p:cViewPr>
        <p:scale>
          <a:sx n="62" d="100"/>
          <a:sy n="62" d="100"/>
        </p:scale>
        <p:origin x="752" y="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CE381-C920-4836-BF05-6454E27549A4}" type="datetimeFigureOut">
              <a:rPr lang="en-GB" smtClean="0"/>
              <a:t>27/06/2020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3B4B4-67EC-45AC-88E5-7F6CBDF9A880}" type="slidenum">
              <a:rPr lang="en-GB" smtClean="0"/>
              <a:t>‹#›</a:t>
            </a:fld>
            <a:endParaRPr lang="en-GB" dirty="0"/>
          </a:p>
        </p:txBody>
      </p:sp>
    </p:spTree>
    <p:extLst>
      <p:ext uri="{BB962C8B-B14F-4D97-AF65-F5344CB8AC3E}">
        <p14:creationId xmlns:p14="http://schemas.microsoft.com/office/powerpoint/2010/main" val="327440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91B74468-A9C0-476B-9FA0-4D234D270004}" type="datetime1">
              <a:rPr lang="en-US" smtClean="0"/>
              <a:t>6/27/2020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GB" dirty="0"/>
              <a:t>Don't forget to take photographs and put them on tapestry.</a:t>
            </a:r>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14123D-2478-4AE5-9695-C776EB01374A}" type="datetime1">
              <a:rPr lang="en-US" smtClean="0"/>
              <a:t>6/27/2020</a:t>
            </a:fld>
            <a:endParaRPr lang="en-US" dirty="0"/>
          </a:p>
        </p:txBody>
      </p:sp>
      <p:sp>
        <p:nvSpPr>
          <p:cNvPr id="5" name="Footer Placeholder 4"/>
          <p:cNvSpPr>
            <a:spLocks noGrp="1"/>
          </p:cNvSpPr>
          <p:nvPr>
            <p:ph type="ftr" sz="quarter" idx="11"/>
          </p:nvPr>
        </p:nvSpPr>
        <p:spPr/>
        <p:txBody>
          <a:bodyPr/>
          <a:lstStyle/>
          <a:p>
            <a:r>
              <a:rPr lang="en-GB" dirty="0"/>
              <a:t>Don't forget to take photographs and put them on tapestry.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AD776081-7248-4554-BA23-91B2FD3BEC14}" type="datetime1">
              <a:rPr lang="en-US" smtClean="0"/>
              <a:t>6/27/2020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GB" dirty="0"/>
              <a:t>Don't forget to take photographs and put them on tapestry.</a:t>
            </a:r>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2940A-52BC-4D5C-B5ED-0E5B38E00FF5}" type="datetime1">
              <a:rPr lang="en-US" smtClean="0"/>
              <a:t>6/27/2020</a:t>
            </a:fld>
            <a:endParaRPr lang="en-US" dirty="0"/>
          </a:p>
        </p:txBody>
      </p:sp>
      <p:sp>
        <p:nvSpPr>
          <p:cNvPr id="6" name="Footer Placeholder 5"/>
          <p:cNvSpPr>
            <a:spLocks noGrp="1"/>
          </p:cNvSpPr>
          <p:nvPr>
            <p:ph type="ftr" sz="quarter" idx="11"/>
          </p:nvPr>
        </p:nvSpPr>
        <p:spPr/>
        <p:txBody>
          <a:bodyPr/>
          <a:lstStyle/>
          <a:p>
            <a:r>
              <a:rPr lang="en-GB" dirty="0"/>
              <a:t>Don't forget to take photographs and put them on tapestry.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75257-5FF0-4D02-B254-136E128DA617}" type="datetime1">
              <a:rPr lang="en-US" smtClean="0"/>
              <a:t>6/27/2020</a:t>
            </a:fld>
            <a:endParaRPr lang="en-US" dirty="0"/>
          </a:p>
        </p:txBody>
      </p:sp>
      <p:sp>
        <p:nvSpPr>
          <p:cNvPr id="8" name="Footer Placeholder 7"/>
          <p:cNvSpPr>
            <a:spLocks noGrp="1"/>
          </p:cNvSpPr>
          <p:nvPr>
            <p:ph type="ftr" sz="quarter" idx="11"/>
          </p:nvPr>
        </p:nvSpPr>
        <p:spPr/>
        <p:txBody>
          <a:bodyPr/>
          <a:lstStyle/>
          <a:p>
            <a:r>
              <a:rPr lang="en-GB" dirty="0"/>
              <a:t>Don't forget to take photographs and put them on tapestry.</a:t>
            </a:r>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F99A8-9192-47F2-8DA4-C7BA8B18DC7F}" type="datetime1">
              <a:rPr lang="en-US" smtClean="0"/>
              <a:t>6/27/2020</a:t>
            </a:fld>
            <a:endParaRPr lang="en-US" dirty="0"/>
          </a:p>
        </p:txBody>
      </p:sp>
      <p:sp>
        <p:nvSpPr>
          <p:cNvPr id="4" name="Footer Placeholder 3"/>
          <p:cNvSpPr>
            <a:spLocks noGrp="1"/>
          </p:cNvSpPr>
          <p:nvPr>
            <p:ph type="ftr" sz="quarter" idx="11"/>
          </p:nvPr>
        </p:nvSpPr>
        <p:spPr/>
        <p:txBody>
          <a:bodyPr/>
          <a:lstStyle/>
          <a:p>
            <a:r>
              <a:rPr lang="en-GB" dirty="0"/>
              <a:t>Don't forget to take photographs and put them on tapestry.</a:t>
            </a:r>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21CF9-CE24-41DE-82C9-6D68E019550A}" type="datetime1">
              <a:rPr lang="en-US" smtClean="0"/>
              <a:t>6/27/2020</a:t>
            </a:fld>
            <a:endParaRPr lang="en-US" dirty="0"/>
          </a:p>
        </p:txBody>
      </p:sp>
      <p:sp>
        <p:nvSpPr>
          <p:cNvPr id="3" name="Footer Placeholder 2"/>
          <p:cNvSpPr>
            <a:spLocks noGrp="1"/>
          </p:cNvSpPr>
          <p:nvPr>
            <p:ph type="ftr" sz="quarter" idx="11"/>
          </p:nvPr>
        </p:nvSpPr>
        <p:spPr/>
        <p:txBody>
          <a:bodyPr/>
          <a:lstStyle/>
          <a:p>
            <a:r>
              <a:rPr lang="en-GB" dirty="0"/>
              <a:t>Don't forget to take photographs and put them on tapestry.</a:t>
            </a:r>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000C71E2-1F83-43DE-9BFE-9E2E4C9E7A5E}" type="datetime1">
              <a:rPr lang="en-US" smtClean="0"/>
              <a:t>6/27/2020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GB" dirty="0"/>
              <a:t>Don't forget to take photographs and put them on tapestry.</a:t>
            </a:r>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CBAD54E-1845-4A03-B104-B6F5E7F5E5CE}" type="datetime1">
              <a:rPr lang="en-US" smtClean="0"/>
              <a:t>6/27/2020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dirty="0"/>
              <a:t>Don't forget to take photographs and put them on tapestry.</a:t>
            </a:r>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1BBBD41A-B092-4975-A532-38B65045B380}" type="datetime1">
              <a:rPr lang="en-US" smtClean="0"/>
              <a:t>6/27/2020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r>
              <a:rPr lang="en-GB" dirty="0"/>
              <a:t>Don't forget to take photographs and put them on tapestry.</a:t>
            </a:r>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opmarks.co.u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latin typeface="Comic Sans MS" panose="030F0702030302020204" pitchFamily="66" charset="0"/>
              </a:rPr>
              <a:t>5 days of maths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Lisa Harper 29/6/20</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B5CB8-0736-4208-925F-ECB99526455B}"/>
              </a:ext>
            </a:extLst>
          </p:cNvPr>
          <p:cNvSpPr txBox="1"/>
          <p:nvPr/>
        </p:nvSpPr>
        <p:spPr>
          <a:xfrm>
            <a:off x="386474" y="460123"/>
            <a:ext cx="11268363" cy="830997"/>
          </a:xfrm>
          <a:prstGeom prst="rect">
            <a:avLst/>
          </a:prstGeom>
          <a:noFill/>
        </p:spPr>
        <p:txBody>
          <a:bodyPr wrap="square" rtlCol="0">
            <a:spAutoFit/>
          </a:bodyPr>
          <a:lstStyle/>
          <a:p>
            <a:r>
              <a:rPr lang="en-GB" sz="2400" b="1" u="sng" dirty="0">
                <a:latin typeface="Comic Sans MS" panose="030F0702030302020204" pitchFamily="66" charset="0"/>
              </a:rPr>
              <a:t>Activity 1 – The minibeasts came in two by two </a:t>
            </a:r>
          </a:p>
          <a:p>
            <a:r>
              <a:rPr lang="en-GB" sz="2400" dirty="0">
                <a:latin typeface="Comic Sans MS" panose="030F0702030302020204" pitchFamily="66" charset="0"/>
              </a:rPr>
              <a:t>This weeks song has a PowerPoint to follow. Please see attached. </a:t>
            </a:r>
            <a:endParaRPr lang="en-GB" sz="3200" dirty="0">
              <a:latin typeface="Comic Sans MS" panose="030F0702030302020204" pitchFamily="66" charset="0"/>
            </a:endParaRPr>
          </a:p>
        </p:txBody>
      </p:sp>
      <p:sp>
        <p:nvSpPr>
          <p:cNvPr id="3" name="Footer Placeholder 2">
            <a:extLst>
              <a:ext uri="{FF2B5EF4-FFF2-40B4-BE49-F238E27FC236}">
                <a16:creationId xmlns:a16="http://schemas.microsoft.com/office/drawing/2014/main" id="{9E2F8490-FDCC-4187-B180-905804A921EE}"/>
              </a:ext>
            </a:extLst>
          </p:cNvPr>
          <p:cNvSpPr>
            <a:spLocks noGrp="1"/>
          </p:cNvSpPr>
          <p:nvPr>
            <p:ph type="ftr" sz="quarter" idx="11"/>
          </p:nvPr>
        </p:nvSpPr>
        <p:spPr>
          <a:xfrm>
            <a:off x="1066799" y="6035040"/>
            <a:ext cx="7335795" cy="436756"/>
          </a:xfrm>
        </p:spPr>
        <p:txBody>
          <a:bodyPr/>
          <a:lstStyle/>
          <a:p>
            <a:r>
              <a:rPr lang="en-GB" sz="1800" dirty="0"/>
              <a:t>Don't forget to take photographs and put them on tapestry.</a:t>
            </a:r>
            <a:endParaRPr lang="en-US" sz="1800" dirty="0"/>
          </a:p>
        </p:txBody>
      </p:sp>
      <p:sp>
        <p:nvSpPr>
          <p:cNvPr id="4" name="TextBox 3">
            <a:extLst>
              <a:ext uri="{FF2B5EF4-FFF2-40B4-BE49-F238E27FC236}">
                <a16:creationId xmlns:a16="http://schemas.microsoft.com/office/drawing/2014/main" id="{3FC3C121-D522-4B37-81BC-533B32669D96}"/>
              </a:ext>
            </a:extLst>
          </p:cNvPr>
          <p:cNvSpPr txBox="1"/>
          <p:nvPr/>
        </p:nvSpPr>
        <p:spPr>
          <a:xfrm>
            <a:off x="5649695" y="1415333"/>
            <a:ext cx="184731" cy="523220"/>
          </a:xfrm>
          <a:prstGeom prst="rect">
            <a:avLst/>
          </a:prstGeom>
          <a:noFill/>
        </p:spPr>
        <p:txBody>
          <a:bodyPr wrap="none" rtlCol="0">
            <a:spAutoFit/>
          </a:bodyPr>
          <a:lstStyle/>
          <a:p>
            <a:endParaRPr lang="en-GB" sz="2800" dirty="0"/>
          </a:p>
        </p:txBody>
      </p:sp>
      <p:pic>
        <p:nvPicPr>
          <p:cNvPr id="5" name="Picture 4">
            <a:extLst>
              <a:ext uri="{FF2B5EF4-FFF2-40B4-BE49-F238E27FC236}">
                <a16:creationId xmlns:a16="http://schemas.microsoft.com/office/drawing/2014/main" id="{0F9A96FD-6233-4E7F-9D53-8D7B87615D67}"/>
              </a:ext>
            </a:extLst>
          </p:cNvPr>
          <p:cNvPicPr>
            <a:picLocks noChangeAspect="1"/>
          </p:cNvPicPr>
          <p:nvPr/>
        </p:nvPicPr>
        <p:blipFill rotWithShape="1">
          <a:blip r:embed="rId2"/>
          <a:srcRect l="24802" t="19313" r="10075" b="3820"/>
          <a:stretch/>
        </p:blipFill>
        <p:spPr>
          <a:xfrm>
            <a:off x="3476090" y="1798477"/>
            <a:ext cx="5239820" cy="3965325"/>
          </a:xfrm>
          <a:prstGeom prst="rect">
            <a:avLst/>
          </a:prstGeom>
        </p:spPr>
      </p:pic>
    </p:spTree>
    <p:extLst>
      <p:ext uri="{BB962C8B-B14F-4D97-AF65-F5344CB8AC3E}">
        <p14:creationId xmlns:p14="http://schemas.microsoft.com/office/powerpoint/2010/main" val="221466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80A5C8-9EA2-4EB0-A23A-F1725059CBC1}"/>
              </a:ext>
            </a:extLst>
          </p:cNvPr>
          <p:cNvSpPr txBox="1"/>
          <p:nvPr/>
        </p:nvSpPr>
        <p:spPr>
          <a:xfrm>
            <a:off x="373322" y="336326"/>
            <a:ext cx="11268363" cy="2246769"/>
          </a:xfrm>
          <a:prstGeom prst="rect">
            <a:avLst/>
          </a:prstGeom>
          <a:noFill/>
        </p:spPr>
        <p:txBody>
          <a:bodyPr wrap="square" rtlCol="0">
            <a:spAutoFit/>
          </a:bodyPr>
          <a:lstStyle/>
          <a:p>
            <a:r>
              <a:rPr lang="en-GB" sz="2800" b="1" u="sng" dirty="0">
                <a:latin typeface="Comic Sans MS" panose="030F0702030302020204" pitchFamily="66" charset="0"/>
              </a:rPr>
              <a:t>Activity 2 – Leaf sorting </a:t>
            </a:r>
          </a:p>
          <a:p>
            <a:r>
              <a:rPr lang="en-GB" sz="2800" dirty="0">
                <a:latin typeface="Comic Sans MS" panose="030F0702030302020204" pitchFamily="66" charset="0"/>
              </a:rPr>
              <a:t>Go out for a walk and collect a range of different leaves. Can you sort the leaves in different ways? Can you sort them by colour? Can you sort them by size? Can you select three of them and put them in size order?</a:t>
            </a:r>
          </a:p>
        </p:txBody>
      </p:sp>
      <p:sp>
        <p:nvSpPr>
          <p:cNvPr id="3" name="Footer Placeholder 2">
            <a:extLst>
              <a:ext uri="{FF2B5EF4-FFF2-40B4-BE49-F238E27FC236}">
                <a16:creationId xmlns:a16="http://schemas.microsoft.com/office/drawing/2014/main" id="{3EFBC900-0D15-4D75-85C7-14C88D1137C8}"/>
              </a:ext>
            </a:extLst>
          </p:cNvPr>
          <p:cNvSpPr>
            <a:spLocks noGrp="1"/>
          </p:cNvSpPr>
          <p:nvPr>
            <p:ph type="ftr" sz="quarter" idx="11"/>
          </p:nvPr>
        </p:nvSpPr>
        <p:spPr>
          <a:xfrm>
            <a:off x="1066800" y="6035040"/>
            <a:ext cx="7063946" cy="486634"/>
          </a:xfrm>
        </p:spPr>
        <p:txBody>
          <a:bodyPr/>
          <a:lstStyle/>
          <a:p>
            <a:r>
              <a:rPr lang="en-GB" sz="1800" dirty="0"/>
              <a:t>Don't forget to take photographs and put them on tapestry.</a:t>
            </a:r>
            <a:endParaRPr lang="en-US" sz="1800" dirty="0"/>
          </a:p>
        </p:txBody>
      </p:sp>
      <p:pic>
        <p:nvPicPr>
          <p:cNvPr id="5" name="Picture 4" descr="A close up of a tree&#10;&#10;Description automatically generated">
            <a:extLst>
              <a:ext uri="{FF2B5EF4-FFF2-40B4-BE49-F238E27FC236}">
                <a16:creationId xmlns:a16="http://schemas.microsoft.com/office/drawing/2014/main" id="{B90462C8-F1C2-4DA0-8323-C8E1787D1FEF}"/>
              </a:ext>
            </a:extLst>
          </p:cNvPr>
          <p:cNvPicPr>
            <a:picLocks noChangeAspect="1"/>
          </p:cNvPicPr>
          <p:nvPr/>
        </p:nvPicPr>
        <p:blipFill>
          <a:blip r:embed="rId2"/>
          <a:stretch>
            <a:fillRect/>
          </a:stretch>
        </p:blipFill>
        <p:spPr>
          <a:xfrm>
            <a:off x="4262251" y="2475319"/>
            <a:ext cx="3667498" cy="3667498"/>
          </a:xfrm>
          <a:prstGeom prst="rect">
            <a:avLst/>
          </a:prstGeom>
        </p:spPr>
      </p:pic>
    </p:spTree>
    <p:extLst>
      <p:ext uri="{BB962C8B-B14F-4D97-AF65-F5344CB8AC3E}">
        <p14:creationId xmlns:p14="http://schemas.microsoft.com/office/powerpoint/2010/main" val="342410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8D26A1-FC74-4479-BE37-11DFCE087269}"/>
              </a:ext>
            </a:extLst>
          </p:cNvPr>
          <p:cNvSpPr txBox="1"/>
          <p:nvPr/>
        </p:nvSpPr>
        <p:spPr>
          <a:xfrm>
            <a:off x="373322" y="336326"/>
            <a:ext cx="11268363" cy="2369880"/>
          </a:xfrm>
          <a:prstGeom prst="rect">
            <a:avLst/>
          </a:prstGeom>
          <a:noFill/>
        </p:spPr>
        <p:txBody>
          <a:bodyPr wrap="square" rtlCol="0">
            <a:spAutoFit/>
          </a:bodyPr>
          <a:lstStyle/>
          <a:p>
            <a:r>
              <a:rPr lang="en-GB" sz="2800" b="1" u="sng" dirty="0">
                <a:latin typeface="Comic Sans MS" panose="030F0702030302020204" pitchFamily="66" charset="0"/>
              </a:rPr>
              <a:t>Activity 3 – Number hedgehog </a:t>
            </a:r>
          </a:p>
          <a:p>
            <a:r>
              <a:rPr lang="en-GB" sz="2400" dirty="0">
                <a:latin typeface="Comic Sans MS" panose="030F0702030302020204" pitchFamily="66" charset="0"/>
              </a:rPr>
              <a:t>Start by printing off or drawing your own template of a hedgehog. Then find some pegs to be the prickles. Give your child a number and see if they can put the correct number of prickles on their hedgehog. If they do this easily write the numbers on pegs and see if they can put them onto the hedgehog in the right order.  </a:t>
            </a:r>
          </a:p>
        </p:txBody>
      </p:sp>
      <p:sp>
        <p:nvSpPr>
          <p:cNvPr id="2" name="Footer Placeholder 1">
            <a:extLst>
              <a:ext uri="{FF2B5EF4-FFF2-40B4-BE49-F238E27FC236}">
                <a16:creationId xmlns:a16="http://schemas.microsoft.com/office/drawing/2014/main" id="{4EDAA11F-B4AB-4E1E-80C7-EA9DEF06C118}"/>
              </a:ext>
            </a:extLst>
          </p:cNvPr>
          <p:cNvSpPr>
            <a:spLocks noGrp="1"/>
          </p:cNvSpPr>
          <p:nvPr>
            <p:ph type="ftr" sz="quarter" idx="11"/>
          </p:nvPr>
        </p:nvSpPr>
        <p:spPr>
          <a:xfrm>
            <a:off x="1066800" y="6190163"/>
            <a:ext cx="7385222" cy="354787"/>
          </a:xfrm>
        </p:spPr>
        <p:txBody>
          <a:bodyPr/>
          <a:lstStyle/>
          <a:p>
            <a:r>
              <a:rPr lang="en-GB" sz="1800" dirty="0"/>
              <a:t>Don't forget to take photographs and put them on tapestry.</a:t>
            </a:r>
            <a:endParaRPr lang="en-US" sz="1800" dirty="0"/>
          </a:p>
        </p:txBody>
      </p:sp>
      <p:pic>
        <p:nvPicPr>
          <p:cNvPr id="4" name="Picture 3" descr="A close up of a lamp&#10;&#10;Description automatically generated">
            <a:extLst>
              <a:ext uri="{FF2B5EF4-FFF2-40B4-BE49-F238E27FC236}">
                <a16:creationId xmlns:a16="http://schemas.microsoft.com/office/drawing/2014/main" id="{C13CDEBC-0A73-4C76-8084-6E318D3CAA5C}"/>
              </a:ext>
            </a:extLst>
          </p:cNvPr>
          <p:cNvPicPr>
            <a:picLocks noChangeAspect="1"/>
          </p:cNvPicPr>
          <p:nvPr/>
        </p:nvPicPr>
        <p:blipFill>
          <a:blip r:embed="rId2"/>
          <a:stretch>
            <a:fillRect/>
          </a:stretch>
        </p:blipFill>
        <p:spPr>
          <a:xfrm rot="16200000">
            <a:off x="1829780" y="3192733"/>
            <a:ext cx="2011591" cy="3023520"/>
          </a:xfrm>
          <a:prstGeom prst="rect">
            <a:avLst/>
          </a:prstGeom>
        </p:spPr>
      </p:pic>
      <p:pic>
        <p:nvPicPr>
          <p:cNvPr id="7" name="Picture 6" descr="A red and white flag&#10;&#10;Description automatically generated">
            <a:extLst>
              <a:ext uri="{FF2B5EF4-FFF2-40B4-BE49-F238E27FC236}">
                <a16:creationId xmlns:a16="http://schemas.microsoft.com/office/drawing/2014/main" id="{4823F15D-6FB6-4EF9-ADBC-38EF3C169373}"/>
              </a:ext>
            </a:extLst>
          </p:cNvPr>
          <p:cNvPicPr>
            <a:picLocks noChangeAspect="1"/>
          </p:cNvPicPr>
          <p:nvPr/>
        </p:nvPicPr>
        <p:blipFill>
          <a:blip r:embed="rId3"/>
          <a:stretch>
            <a:fillRect/>
          </a:stretch>
        </p:blipFill>
        <p:spPr>
          <a:xfrm>
            <a:off x="7026935" y="2865920"/>
            <a:ext cx="3686175" cy="2571750"/>
          </a:xfrm>
          <a:prstGeom prst="rect">
            <a:avLst/>
          </a:prstGeom>
        </p:spPr>
      </p:pic>
    </p:spTree>
    <p:extLst>
      <p:ext uri="{BB962C8B-B14F-4D97-AF65-F5344CB8AC3E}">
        <p14:creationId xmlns:p14="http://schemas.microsoft.com/office/powerpoint/2010/main" val="230220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8D26A1-FC74-4479-BE37-11DFCE087269}"/>
              </a:ext>
            </a:extLst>
          </p:cNvPr>
          <p:cNvSpPr txBox="1"/>
          <p:nvPr/>
        </p:nvSpPr>
        <p:spPr>
          <a:xfrm>
            <a:off x="373322" y="336326"/>
            <a:ext cx="11268363" cy="1384995"/>
          </a:xfrm>
          <a:prstGeom prst="rect">
            <a:avLst/>
          </a:prstGeom>
          <a:noFill/>
        </p:spPr>
        <p:txBody>
          <a:bodyPr wrap="square" rtlCol="0">
            <a:spAutoFit/>
          </a:bodyPr>
          <a:lstStyle/>
          <a:p>
            <a:r>
              <a:rPr lang="en-GB" sz="2800" b="1" u="sng" dirty="0">
                <a:latin typeface="Comic Sans MS" panose="030F0702030302020204" pitchFamily="66" charset="0"/>
              </a:rPr>
              <a:t>Activity 4 – Ladybirds Spots</a:t>
            </a:r>
          </a:p>
          <a:p>
            <a:r>
              <a:rPr lang="en-GB" sz="2800" dirty="0">
                <a:latin typeface="Comic Sans MS" panose="030F0702030302020204" pitchFamily="66" charset="0"/>
              </a:rPr>
              <a:t>Go to </a:t>
            </a:r>
            <a:r>
              <a:rPr lang="en-GB" sz="2800" dirty="0">
                <a:latin typeface="Comic Sans MS" panose="030F0702030302020204" pitchFamily="66" charset="0"/>
                <a:hlinkClick r:id="rId2"/>
              </a:rPr>
              <a:t>www.topmarks.co.uk</a:t>
            </a:r>
            <a:r>
              <a:rPr lang="en-GB" sz="2800" dirty="0">
                <a:latin typeface="Comic Sans MS" panose="030F0702030302020204" pitchFamily="66" charset="0"/>
              </a:rPr>
              <a:t> and have a go at Ladybirds Spots. Do any of the different activities. </a:t>
            </a:r>
          </a:p>
        </p:txBody>
      </p:sp>
      <p:sp>
        <p:nvSpPr>
          <p:cNvPr id="2" name="Footer Placeholder 1">
            <a:extLst>
              <a:ext uri="{FF2B5EF4-FFF2-40B4-BE49-F238E27FC236}">
                <a16:creationId xmlns:a16="http://schemas.microsoft.com/office/drawing/2014/main" id="{4EDAA11F-B4AB-4E1E-80C7-EA9DEF06C118}"/>
              </a:ext>
            </a:extLst>
          </p:cNvPr>
          <p:cNvSpPr>
            <a:spLocks noGrp="1"/>
          </p:cNvSpPr>
          <p:nvPr>
            <p:ph type="ftr" sz="quarter" idx="11"/>
          </p:nvPr>
        </p:nvSpPr>
        <p:spPr>
          <a:xfrm>
            <a:off x="1066800" y="6035040"/>
            <a:ext cx="7385222" cy="354787"/>
          </a:xfrm>
        </p:spPr>
        <p:txBody>
          <a:bodyPr/>
          <a:lstStyle/>
          <a:p>
            <a:r>
              <a:rPr lang="en-GB" sz="1800" dirty="0"/>
              <a:t>Don't forget to take photographs and put them on tapestry.</a:t>
            </a:r>
            <a:endParaRPr lang="en-US" sz="1800" dirty="0"/>
          </a:p>
        </p:txBody>
      </p:sp>
      <p:pic>
        <p:nvPicPr>
          <p:cNvPr id="3" name="Picture 2">
            <a:extLst>
              <a:ext uri="{FF2B5EF4-FFF2-40B4-BE49-F238E27FC236}">
                <a16:creationId xmlns:a16="http://schemas.microsoft.com/office/drawing/2014/main" id="{F520F87A-07D0-4F64-BC7B-8B7C0528100C}"/>
              </a:ext>
            </a:extLst>
          </p:cNvPr>
          <p:cNvPicPr>
            <a:picLocks noChangeAspect="1"/>
          </p:cNvPicPr>
          <p:nvPr/>
        </p:nvPicPr>
        <p:blipFill rotWithShape="1">
          <a:blip r:embed="rId3"/>
          <a:srcRect l="11130" t="16629" r="12620" b="4905"/>
          <a:stretch/>
        </p:blipFill>
        <p:spPr>
          <a:xfrm>
            <a:off x="3244921" y="2306463"/>
            <a:ext cx="5702157" cy="3728577"/>
          </a:xfrm>
          <a:prstGeom prst="rect">
            <a:avLst/>
          </a:prstGeom>
        </p:spPr>
      </p:pic>
    </p:spTree>
    <p:extLst>
      <p:ext uri="{BB962C8B-B14F-4D97-AF65-F5344CB8AC3E}">
        <p14:creationId xmlns:p14="http://schemas.microsoft.com/office/powerpoint/2010/main" val="34089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8D26A1-FC74-4479-BE37-11DFCE087269}"/>
              </a:ext>
            </a:extLst>
          </p:cNvPr>
          <p:cNvSpPr txBox="1"/>
          <p:nvPr/>
        </p:nvSpPr>
        <p:spPr>
          <a:xfrm>
            <a:off x="561101" y="468173"/>
            <a:ext cx="11094951" cy="3539430"/>
          </a:xfrm>
          <a:prstGeom prst="rect">
            <a:avLst/>
          </a:prstGeom>
          <a:noFill/>
        </p:spPr>
        <p:txBody>
          <a:bodyPr wrap="square" rtlCol="0">
            <a:spAutoFit/>
          </a:bodyPr>
          <a:lstStyle/>
          <a:p>
            <a:r>
              <a:rPr lang="en-GB" sz="2800" b="1" u="sng" dirty="0">
                <a:latin typeface="Comic Sans MS" panose="030F0702030302020204" pitchFamily="66" charset="0"/>
              </a:rPr>
              <a:t>Activity 5 – Water play</a:t>
            </a:r>
          </a:p>
          <a:p>
            <a:r>
              <a:rPr lang="en-GB" sz="2800" dirty="0">
                <a:latin typeface="Comic Sans MS" panose="030F0702030302020204" pitchFamily="66" charset="0"/>
              </a:rPr>
              <a:t>You could do this activity in a water tray, a bowl of water, at the beach or in the bath. Have a variety of different containers that can be filled with water. Then get your child to explore filling them and emptying them. Encourage your child to use the vocabulary full, half full and empty. If your child already knows this then they could use a cup to fill the containers. How many cups does it take to fill the container. </a:t>
            </a:r>
          </a:p>
        </p:txBody>
      </p:sp>
      <p:sp>
        <p:nvSpPr>
          <p:cNvPr id="2" name="Footer Placeholder 1">
            <a:extLst>
              <a:ext uri="{FF2B5EF4-FFF2-40B4-BE49-F238E27FC236}">
                <a16:creationId xmlns:a16="http://schemas.microsoft.com/office/drawing/2014/main" id="{4EDAA11F-B4AB-4E1E-80C7-EA9DEF06C118}"/>
              </a:ext>
            </a:extLst>
          </p:cNvPr>
          <p:cNvSpPr>
            <a:spLocks noGrp="1"/>
          </p:cNvSpPr>
          <p:nvPr>
            <p:ph type="ftr" sz="quarter" idx="11"/>
          </p:nvPr>
        </p:nvSpPr>
        <p:spPr>
          <a:xfrm>
            <a:off x="1066800" y="6035040"/>
            <a:ext cx="7385222" cy="354787"/>
          </a:xfrm>
        </p:spPr>
        <p:txBody>
          <a:bodyPr/>
          <a:lstStyle/>
          <a:p>
            <a:r>
              <a:rPr lang="en-GB" sz="1800" dirty="0"/>
              <a:t>Don't forget to take photographs and put them on tapestry.</a:t>
            </a:r>
            <a:endParaRPr lang="en-US" sz="1800" dirty="0"/>
          </a:p>
        </p:txBody>
      </p:sp>
      <p:pic>
        <p:nvPicPr>
          <p:cNvPr id="1026" name="Picture 2" descr="Image result for empty bottles">
            <a:extLst>
              <a:ext uri="{FF2B5EF4-FFF2-40B4-BE49-F238E27FC236}">
                <a16:creationId xmlns:a16="http://schemas.microsoft.com/office/drawing/2014/main" id="{A3AD7F11-61A6-47DB-9B9C-B77AFD34E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436" y="3547794"/>
            <a:ext cx="1761376" cy="275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05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{713A81DC-713C-4751-9411-3B6225FB1CF2}tf78438558</Template>
  <TotalTime>0</TotalTime>
  <Words>335</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Comic Sans MS</vt:lpstr>
      <vt:lpstr>Garamond</vt:lpstr>
      <vt:lpstr>SavonVTI</vt:lpstr>
      <vt:lpstr>5 days of maths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2020-03-22T19:45:58Z</dcterms:created>
  <dcterms:modified xsi:type="dcterms:W3CDTF">2020-06-27T18:53:16Z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